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instagram.com/fundacion_cimarrona/" TargetMode="External"/><Relationship Id="rId4" Type="http://schemas.openxmlformats.org/officeDocument/2006/relationships/hyperlink" Target="https://www.facebook.com/profile.php?id=61559580596594" TargetMode="External"/><Relationship Id="rId5" Type="http://schemas.openxmlformats.org/officeDocument/2006/relationships/hyperlink" Target="https://www.linkedin.com/in/fundacion-policarpa-paz-02a796308" TargetMode="External"/><Relationship Id="rId6" Type="http://schemas.openxmlformats.org/officeDocument/2006/relationships/hyperlink" Target="https://www.youtube.com/@FundacionPolicarpaSalavarrieta" TargetMode="External"/><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7" Type="http://schemas.openxmlformats.org/officeDocument/2006/relationships/image" Target="../media/image-8-3.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9274" y="2064067"/>
            <a:ext cx="4930973" cy="4101465"/>
          </a:xfrm>
          <a:prstGeom prst="rect">
            <a:avLst/>
          </a:prstGeom>
        </p:spPr>
      </p:pic>
      <p:sp>
        <p:nvSpPr>
          <p:cNvPr id="6" name="Text 1"/>
          <p:cNvSpPr/>
          <p:nvPr/>
        </p:nvSpPr>
        <p:spPr>
          <a:xfrm>
            <a:off x="833199" y="947499"/>
            <a:ext cx="7477601" cy="2874645"/>
          </a:xfrm>
          <a:prstGeom prst="rect">
            <a:avLst/>
          </a:prstGeom>
          <a:noFill/>
          <a:ln/>
        </p:spPr>
        <p:txBody>
          <a:bodyPr wrap="square" rtlCol="0" anchor="t"/>
          <a:lstStyle/>
          <a:p>
            <a:pPr indent="0" marL="0">
              <a:lnSpc>
                <a:spcPts val="7545"/>
              </a:lnSpc>
              <a:buNone/>
            </a:pPr>
            <a:r>
              <a:rPr lang="en-US" sz="6036" b="1" spc="-35" kern="0" dirty="0">
                <a:solidFill>
                  <a:srgbClr val="FF75D3"/>
                </a:solidFill>
                <a:latin typeface="adonis-web" pitchFamily="34" charset="0"/>
                <a:ea typeface="adonis-web" pitchFamily="34" charset="-122"/>
                <a:cs typeface="adonis-web" pitchFamily="34" charset="-120"/>
              </a:rPr>
              <a:t>Fundación Policarpa Salavarrieta Por La Paz Y No Repetición</a:t>
            </a:r>
            <a:endParaRPr lang="en-US" sz="6036" dirty="0"/>
          </a:p>
        </p:txBody>
      </p:sp>
      <p:sp>
        <p:nvSpPr>
          <p:cNvPr id="7" name="Text 2"/>
          <p:cNvSpPr/>
          <p:nvPr/>
        </p:nvSpPr>
        <p:spPr>
          <a:xfrm>
            <a:off x="833199" y="4155400"/>
            <a:ext cx="7477601"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La Fundación Policarpa Salavarrieta es una organización sin fines de lucro la cual tiene como objetivo principal contribuir en cambiar el diario vivir de mujeres, jóvenes, niños y niñas de extrema pobreza que logren desarrollar sus actividades económicas productivas de formación en arte y oficio fomentados en la ayuda mutua, la solidaridad, actuando con base principal en el esfuerzo propio proyectándolos a mejorar sus condiciones de vida y a apostándole a la no repetición y aportando a la paz.</a:t>
            </a:r>
            <a:endParaRPr lang="en-US" sz="1750" dirty="0"/>
          </a:p>
        </p:txBody>
      </p:sp>
      <p:sp>
        <p:nvSpPr>
          <p:cNvPr id="8" name="Shape 3"/>
          <p:cNvSpPr/>
          <p:nvPr/>
        </p:nvSpPr>
        <p:spPr>
          <a:xfrm>
            <a:off x="833199" y="6909792"/>
            <a:ext cx="355402" cy="355402"/>
          </a:xfrm>
          <a:prstGeom prst="roundRect">
            <a:avLst>
              <a:gd name="adj" fmla="val 25726039"/>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840819" y="6917412"/>
            <a:ext cx="340162" cy="340162"/>
          </a:xfrm>
          <a:prstGeom prst="rect">
            <a:avLst/>
          </a:prstGeom>
        </p:spPr>
      </p:pic>
      <p:sp>
        <p:nvSpPr>
          <p:cNvPr id="10" name="Text 4"/>
          <p:cNvSpPr/>
          <p:nvPr/>
        </p:nvSpPr>
        <p:spPr>
          <a:xfrm>
            <a:off x="1299686" y="6893123"/>
            <a:ext cx="5510332"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Fundación Policarpa Salavarrieta Por La Paz</a:t>
            </a:r>
            <a:endParaRPr lang="en-US" sz="2187"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63616"/>
            <a:ext cx="5832038" cy="694373"/>
          </a:xfrm>
          <a:prstGeom prst="rect">
            <a:avLst/>
          </a:prstGeom>
          <a:noFill/>
          <a:ln/>
        </p:spPr>
        <p:txBody>
          <a:bodyPr wrap="non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Información de Contacto</a:t>
            </a:r>
            <a:endParaRPr lang="en-US" sz="4374" dirty="0"/>
          </a:p>
        </p:txBody>
      </p:sp>
      <p:sp>
        <p:nvSpPr>
          <p:cNvPr id="5" name="Shape 2"/>
          <p:cNvSpPr/>
          <p:nvPr/>
        </p:nvSpPr>
        <p:spPr>
          <a:xfrm>
            <a:off x="2348389" y="3402330"/>
            <a:ext cx="9933503" cy="2563654"/>
          </a:xfrm>
          <a:prstGeom prst="roundRect">
            <a:avLst>
              <a:gd name="adj" fmla="val 3900"/>
            </a:avLst>
          </a:prstGeom>
          <a:noFill/>
          <a:ln w="7620">
            <a:solidFill>
              <a:srgbClr val="000000">
                <a:alpha val="8000"/>
              </a:srgbClr>
            </a:solidFill>
            <a:prstDash val="solid"/>
          </a:ln>
        </p:spPr>
      </p:sp>
      <p:sp>
        <p:nvSpPr>
          <p:cNvPr id="6" name="Shape 3"/>
          <p:cNvSpPr/>
          <p:nvPr/>
        </p:nvSpPr>
        <p:spPr>
          <a:xfrm>
            <a:off x="2356009" y="3409950"/>
            <a:ext cx="9918263" cy="637103"/>
          </a:xfrm>
          <a:prstGeom prst="rect">
            <a:avLst/>
          </a:prstGeom>
          <a:solidFill>
            <a:srgbClr val="FFFFFF">
              <a:alpha val="4000"/>
            </a:srgbClr>
          </a:solidFill>
          <a:ln/>
        </p:spPr>
      </p:sp>
      <p:sp>
        <p:nvSpPr>
          <p:cNvPr id="7" name="Text 4"/>
          <p:cNvSpPr/>
          <p:nvPr/>
        </p:nvSpPr>
        <p:spPr>
          <a:xfrm>
            <a:off x="2578298" y="3550801"/>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NIT:</a:t>
            </a:r>
            <a:endParaRPr lang="en-US" sz="1750" dirty="0"/>
          </a:p>
        </p:txBody>
      </p:sp>
      <p:sp>
        <p:nvSpPr>
          <p:cNvPr id="8" name="Text 5"/>
          <p:cNvSpPr/>
          <p:nvPr/>
        </p:nvSpPr>
        <p:spPr>
          <a:xfrm>
            <a:off x="7541181" y="3550801"/>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901322963-8</a:t>
            </a:r>
            <a:endParaRPr lang="en-US" sz="1750" dirty="0"/>
          </a:p>
        </p:txBody>
      </p:sp>
      <p:sp>
        <p:nvSpPr>
          <p:cNvPr id="9" name="Shape 6"/>
          <p:cNvSpPr/>
          <p:nvPr/>
        </p:nvSpPr>
        <p:spPr>
          <a:xfrm>
            <a:off x="2356009" y="4047053"/>
            <a:ext cx="9918263" cy="637103"/>
          </a:xfrm>
          <a:prstGeom prst="rect">
            <a:avLst/>
          </a:prstGeom>
          <a:solidFill>
            <a:srgbClr val="000000">
              <a:alpha val="4000"/>
            </a:srgbClr>
          </a:solidFill>
          <a:ln/>
        </p:spPr>
      </p:sp>
      <p:sp>
        <p:nvSpPr>
          <p:cNvPr id="10" name="Text 7"/>
          <p:cNvSpPr/>
          <p:nvPr/>
        </p:nvSpPr>
        <p:spPr>
          <a:xfrm>
            <a:off x="2578298" y="4187904"/>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Email:</a:t>
            </a:r>
            <a:endParaRPr lang="en-US" sz="1750" dirty="0"/>
          </a:p>
        </p:txBody>
      </p:sp>
      <p:sp>
        <p:nvSpPr>
          <p:cNvPr id="11" name="Text 8"/>
          <p:cNvSpPr/>
          <p:nvPr/>
        </p:nvSpPr>
        <p:spPr>
          <a:xfrm>
            <a:off x="7541181" y="4187904"/>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fundacionpolicarpa.cimarrona@gmail.com</a:t>
            </a:r>
            <a:endParaRPr lang="en-US" sz="1750" dirty="0"/>
          </a:p>
        </p:txBody>
      </p:sp>
      <p:sp>
        <p:nvSpPr>
          <p:cNvPr id="12" name="Shape 9"/>
          <p:cNvSpPr/>
          <p:nvPr/>
        </p:nvSpPr>
        <p:spPr>
          <a:xfrm>
            <a:off x="2356009" y="4684157"/>
            <a:ext cx="9918263" cy="637103"/>
          </a:xfrm>
          <a:prstGeom prst="rect">
            <a:avLst/>
          </a:prstGeom>
          <a:solidFill>
            <a:srgbClr val="FFFFFF">
              <a:alpha val="4000"/>
            </a:srgbClr>
          </a:solidFill>
          <a:ln/>
        </p:spPr>
      </p:sp>
      <p:sp>
        <p:nvSpPr>
          <p:cNvPr id="13" name="Text 10"/>
          <p:cNvSpPr/>
          <p:nvPr/>
        </p:nvSpPr>
        <p:spPr>
          <a:xfrm>
            <a:off x="2578298" y="4825008"/>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Teléfono:</a:t>
            </a:r>
            <a:endParaRPr lang="en-US" sz="1750" dirty="0"/>
          </a:p>
        </p:txBody>
      </p:sp>
      <p:sp>
        <p:nvSpPr>
          <p:cNvPr id="14" name="Text 11"/>
          <p:cNvSpPr/>
          <p:nvPr/>
        </p:nvSpPr>
        <p:spPr>
          <a:xfrm>
            <a:off x="7541181" y="4825008"/>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3144101567</a:t>
            </a:r>
            <a:endParaRPr lang="en-US" sz="1750" dirty="0"/>
          </a:p>
        </p:txBody>
      </p:sp>
      <p:sp>
        <p:nvSpPr>
          <p:cNvPr id="15" name="Shape 12"/>
          <p:cNvSpPr/>
          <p:nvPr/>
        </p:nvSpPr>
        <p:spPr>
          <a:xfrm>
            <a:off x="2356009" y="5321260"/>
            <a:ext cx="9918263" cy="637103"/>
          </a:xfrm>
          <a:prstGeom prst="rect">
            <a:avLst/>
          </a:prstGeom>
          <a:solidFill>
            <a:srgbClr val="000000">
              <a:alpha val="4000"/>
            </a:srgbClr>
          </a:solidFill>
          <a:ln/>
        </p:spPr>
      </p:sp>
      <p:sp>
        <p:nvSpPr>
          <p:cNvPr id="16" name="Text 13"/>
          <p:cNvSpPr/>
          <p:nvPr/>
        </p:nvSpPr>
        <p:spPr>
          <a:xfrm>
            <a:off x="2578298" y="5462111"/>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Dirección:</a:t>
            </a:r>
            <a:endParaRPr lang="en-US" sz="1750" dirty="0"/>
          </a:p>
        </p:txBody>
      </p:sp>
      <p:sp>
        <p:nvSpPr>
          <p:cNvPr id="17" name="Text 14"/>
          <p:cNvSpPr/>
          <p:nvPr/>
        </p:nvSpPr>
        <p:spPr>
          <a:xfrm>
            <a:off x="7541181" y="5462111"/>
            <a:ext cx="451092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vereda Cimarrona Alta</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5116830" y="783193"/>
            <a:ext cx="4504015" cy="562927"/>
          </a:xfrm>
          <a:prstGeom prst="rect">
            <a:avLst/>
          </a:prstGeom>
          <a:noFill/>
          <a:ln/>
        </p:spPr>
        <p:txBody>
          <a:bodyPr wrap="none" rtlCol="0" anchor="t"/>
          <a:lstStyle/>
          <a:p>
            <a:pPr indent="0" marL="0">
              <a:lnSpc>
                <a:spcPts val="4433"/>
              </a:lnSpc>
              <a:buNone/>
            </a:pPr>
            <a:r>
              <a:rPr lang="en-US" sz="3546" b="1" spc="-28" kern="0" dirty="0">
                <a:solidFill>
                  <a:srgbClr val="FF75D3"/>
                </a:solidFill>
                <a:latin typeface="adonis-web" pitchFamily="34" charset="0"/>
                <a:ea typeface="adonis-web" pitchFamily="34" charset="-122"/>
                <a:cs typeface="adonis-web" pitchFamily="34" charset="-120"/>
              </a:rPr>
              <a:t>Liderazgo</a:t>
            </a:r>
            <a:endParaRPr lang="en-US" sz="3546" dirty="0"/>
          </a:p>
        </p:txBody>
      </p:sp>
      <p:sp>
        <p:nvSpPr>
          <p:cNvPr id="6" name="Shape 2"/>
          <p:cNvSpPr/>
          <p:nvPr/>
        </p:nvSpPr>
        <p:spPr>
          <a:xfrm>
            <a:off x="5116830" y="1757005"/>
            <a:ext cx="405289" cy="405289"/>
          </a:xfrm>
          <a:prstGeom prst="roundRect">
            <a:avLst>
              <a:gd name="adj" fmla="val 20004"/>
            </a:avLst>
          </a:prstGeom>
          <a:solidFill>
            <a:srgbClr val="EBD0FB"/>
          </a:solidFill>
          <a:ln w="7620">
            <a:solidFill>
              <a:srgbClr val="D1B6E1"/>
            </a:solidFill>
            <a:prstDash val="solid"/>
          </a:ln>
        </p:spPr>
      </p:sp>
      <p:sp>
        <p:nvSpPr>
          <p:cNvPr id="7" name="Text 3"/>
          <p:cNvSpPr/>
          <p:nvPr/>
        </p:nvSpPr>
        <p:spPr>
          <a:xfrm>
            <a:off x="5244346" y="1790700"/>
            <a:ext cx="150138" cy="337780"/>
          </a:xfrm>
          <a:prstGeom prst="rect">
            <a:avLst/>
          </a:prstGeom>
          <a:noFill/>
          <a:ln/>
        </p:spPr>
        <p:txBody>
          <a:bodyPr wrap="none" rtlCol="0" anchor="t"/>
          <a:lstStyle/>
          <a:p>
            <a:pPr algn="ctr" indent="0" marL="0">
              <a:lnSpc>
                <a:spcPts val="2660"/>
              </a:lnSpc>
              <a:buNone/>
            </a:pPr>
            <a:r>
              <a:rPr lang="en-US" sz="2128" b="1" spc="-28" kern="0" dirty="0">
                <a:solidFill>
                  <a:srgbClr val="272525"/>
                </a:solidFill>
                <a:latin typeface="adonis-web" pitchFamily="34" charset="0"/>
                <a:ea typeface="adonis-web" pitchFamily="34" charset="-122"/>
                <a:cs typeface="adonis-web" pitchFamily="34" charset="-120"/>
              </a:rPr>
              <a:t>1</a:t>
            </a:r>
            <a:endParaRPr lang="en-US" sz="2128" dirty="0"/>
          </a:p>
        </p:txBody>
      </p:sp>
      <p:sp>
        <p:nvSpPr>
          <p:cNvPr id="8" name="Text 4"/>
          <p:cNvSpPr/>
          <p:nvPr/>
        </p:nvSpPr>
        <p:spPr>
          <a:xfrm>
            <a:off x="5702260" y="1818918"/>
            <a:ext cx="2251948" cy="281345"/>
          </a:xfrm>
          <a:prstGeom prst="rect">
            <a:avLst/>
          </a:prstGeom>
          <a:noFill/>
          <a:ln/>
        </p:spPr>
        <p:txBody>
          <a:bodyPr wrap="none" rtlCol="0" anchor="t"/>
          <a:lstStyle/>
          <a:p>
            <a:pPr indent="0" marL="0">
              <a:lnSpc>
                <a:spcPts val="2217"/>
              </a:lnSpc>
              <a:buNone/>
            </a:pPr>
            <a:r>
              <a:rPr lang="en-US" sz="1773" b="1" spc="-28" kern="0" dirty="0">
                <a:solidFill>
                  <a:srgbClr val="272525"/>
                </a:solidFill>
                <a:latin typeface="adonis-web" pitchFamily="34" charset="0"/>
                <a:ea typeface="adonis-web" pitchFamily="34" charset="-122"/>
                <a:cs typeface="adonis-web" pitchFamily="34" charset="-120"/>
              </a:rPr>
              <a:t>Representante Legal</a:t>
            </a:r>
            <a:endParaRPr lang="en-US" sz="1773" dirty="0"/>
          </a:p>
        </p:txBody>
      </p:sp>
      <p:sp>
        <p:nvSpPr>
          <p:cNvPr id="9" name="Text 5"/>
          <p:cNvSpPr/>
          <p:nvPr/>
        </p:nvSpPr>
        <p:spPr>
          <a:xfrm>
            <a:off x="5702260" y="2208252"/>
            <a:ext cx="3351609" cy="1440656"/>
          </a:xfrm>
          <a:prstGeom prst="rect">
            <a:avLst/>
          </a:prstGeom>
          <a:noFill/>
          <a:ln/>
        </p:spPr>
        <p:txBody>
          <a:bodyPr wrap="square" rtlCol="0" anchor="t"/>
          <a:lstStyle/>
          <a:p>
            <a:pPr indent="0" marL="0">
              <a:lnSpc>
                <a:spcPts val="2270"/>
              </a:lnSpc>
              <a:buNone/>
            </a:pPr>
            <a:r>
              <a:rPr lang="en-US" sz="1419" spc="-28" kern="0" dirty="0">
                <a:solidFill>
                  <a:srgbClr val="272525"/>
                </a:solidFill>
                <a:latin typeface="Source Sans Pro" pitchFamily="34" charset="0"/>
                <a:ea typeface="Source Sans Pro" pitchFamily="34" charset="-122"/>
                <a:cs typeface="Source Sans Pro" pitchFamily="34" charset="-120"/>
              </a:rPr>
              <a:t>La fundación es liderada por la representante legal MARIA MYRIAM FLOREZ VEGA, comprometido con la causa de Policarpa Salavarrieta y la construcción de una Colombia en paz.</a:t>
            </a:r>
            <a:endParaRPr lang="en-US" sz="1419" dirty="0"/>
          </a:p>
        </p:txBody>
      </p:sp>
      <p:sp>
        <p:nvSpPr>
          <p:cNvPr id="10" name="Shape 6"/>
          <p:cNvSpPr/>
          <p:nvPr/>
        </p:nvSpPr>
        <p:spPr>
          <a:xfrm>
            <a:off x="9234011" y="1757005"/>
            <a:ext cx="405289" cy="405289"/>
          </a:xfrm>
          <a:prstGeom prst="roundRect">
            <a:avLst>
              <a:gd name="adj" fmla="val 20004"/>
            </a:avLst>
          </a:prstGeom>
          <a:solidFill>
            <a:srgbClr val="EBD0FB"/>
          </a:solidFill>
          <a:ln w="7620">
            <a:solidFill>
              <a:srgbClr val="D1B6E1"/>
            </a:solidFill>
            <a:prstDash val="solid"/>
          </a:ln>
        </p:spPr>
      </p:sp>
      <p:sp>
        <p:nvSpPr>
          <p:cNvPr id="11" name="Text 7"/>
          <p:cNvSpPr/>
          <p:nvPr/>
        </p:nvSpPr>
        <p:spPr>
          <a:xfrm>
            <a:off x="9361527" y="1790700"/>
            <a:ext cx="150138" cy="337780"/>
          </a:xfrm>
          <a:prstGeom prst="rect">
            <a:avLst/>
          </a:prstGeom>
          <a:noFill/>
          <a:ln/>
        </p:spPr>
        <p:txBody>
          <a:bodyPr wrap="none" rtlCol="0" anchor="t"/>
          <a:lstStyle/>
          <a:p>
            <a:pPr algn="ctr" indent="0" marL="0">
              <a:lnSpc>
                <a:spcPts val="2660"/>
              </a:lnSpc>
              <a:buNone/>
            </a:pPr>
            <a:r>
              <a:rPr lang="en-US" sz="2128" b="1" spc="-28" kern="0" dirty="0">
                <a:solidFill>
                  <a:srgbClr val="272525"/>
                </a:solidFill>
                <a:latin typeface="adonis-web" pitchFamily="34" charset="0"/>
                <a:ea typeface="adonis-web" pitchFamily="34" charset="-122"/>
                <a:cs typeface="adonis-web" pitchFamily="34" charset="-120"/>
              </a:rPr>
              <a:t>2</a:t>
            </a:r>
            <a:endParaRPr lang="en-US" sz="2128" dirty="0"/>
          </a:p>
        </p:txBody>
      </p:sp>
      <p:sp>
        <p:nvSpPr>
          <p:cNvPr id="12" name="Text 8"/>
          <p:cNvSpPr/>
          <p:nvPr/>
        </p:nvSpPr>
        <p:spPr>
          <a:xfrm>
            <a:off x="9819442" y="1818918"/>
            <a:ext cx="2251948" cy="281345"/>
          </a:xfrm>
          <a:prstGeom prst="rect">
            <a:avLst/>
          </a:prstGeom>
          <a:noFill/>
          <a:ln/>
        </p:spPr>
        <p:txBody>
          <a:bodyPr wrap="none" rtlCol="0" anchor="t"/>
          <a:lstStyle/>
          <a:p>
            <a:pPr indent="0" marL="0">
              <a:lnSpc>
                <a:spcPts val="2217"/>
              </a:lnSpc>
              <a:buNone/>
            </a:pPr>
            <a:r>
              <a:rPr lang="en-US" sz="1773" b="1" spc="-28" kern="0" dirty="0">
                <a:solidFill>
                  <a:srgbClr val="272525"/>
                </a:solidFill>
                <a:latin typeface="adonis-web" pitchFamily="34" charset="0"/>
                <a:ea typeface="adonis-web" pitchFamily="34" charset="-122"/>
                <a:cs typeface="adonis-web" pitchFamily="34" charset="-120"/>
              </a:rPr>
              <a:t>Junta Directiva</a:t>
            </a:r>
            <a:endParaRPr lang="en-US" sz="1773" dirty="0"/>
          </a:p>
        </p:txBody>
      </p:sp>
      <p:sp>
        <p:nvSpPr>
          <p:cNvPr id="13" name="Text 9"/>
          <p:cNvSpPr/>
          <p:nvPr/>
        </p:nvSpPr>
        <p:spPr>
          <a:xfrm>
            <a:off x="9819442" y="2208252"/>
            <a:ext cx="3351609" cy="1152525"/>
          </a:xfrm>
          <a:prstGeom prst="rect">
            <a:avLst/>
          </a:prstGeom>
          <a:noFill/>
          <a:ln/>
        </p:spPr>
        <p:txBody>
          <a:bodyPr wrap="square" rtlCol="0" anchor="t"/>
          <a:lstStyle/>
          <a:p>
            <a:pPr indent="0" marL="0">
              <a:lnSpc>
                <a:spcPts val="2270"/>
              </a:lnSpc>
              <a:buNone/>
            </a:pPr>
            <a:r>
              <a:rPr lang="en-US" sz="1419" spc="-28" kern="0" dirty="0">
                <a:solidFill>
                  <a:srgbClr val="272525"/>
                </a:solidFill>
                <a:latin typeface="Source Sans Pro" pitchFamily="34" charset="0"/>
                <a:ea typeface="Source Sans Pro" pitchFamily="34" charset="-122"/>
                <a:cs typeface="Source Sans Pro" pitchFamily="34" charset="-120"/>
              </a:rPr>
              <a:t>Un equipo diverso de líderes comunitarios forma parte de la junta directiva, aportando sus conocimientos y experiencias para guiar las acciones de la fundación.</a:t>
            </a:r>
            <a:endParaRPr lang="en-US" sz="1419" dirty="0"/>
          </a:p>
        </p:txBody>
      </p:sp>
      <p:sp>
        <p:nvSpPr>
          <p:cNvPr id="14" name="Shape 10"/>
          <p:cNvSpPr/>
          <p:nvPr/>
        </p:nvSpPr>
        <p:spPr>
          <a:xfrm>
            <a:off x="5116830" y="3969782"/>
            <a:ext cx="405289" cy="405289"/>
          </a:xfrm>
          <a:prstGeom prst="roundRect">
            <a:avLst>
              <a:gd name="adj" fmla="val 20004"/>
            </a:avLst>
          </a:prstGeom>
          <a:solidFill>
            <a:srgbClr val="EBD0FB"/>
          </a:solidFill>
          <a:ln w="7620">
            <a:solidFill>
              <a:srgbClr val="D1B6E1"/>
            </a:solidFill>
            <a:prstDash val="solid"/>
          </a:ln>
        </p:spPr>
      </p:sp>
      <p:sp>
        <p:nvSpPr>
          <p:cNvPr id="15" name="Text 11"/>
          <p:cNvSpPr/>
          <p:nvPr/>
        </p:nvSpPr>
        <p:spPr>
          <a:xfrm>
            <a:off x="5244346" y="4003477"/>
            <a:ext cx="150138" cy="337780"/>
          </a:xfrm>
          <a:prstGeom prst="rect">
            <a:avLst/>
          </a:prstGeom>
          <a:noFill/>
          <a:ln/>
        </p:spPr>
        <p:txBody>
          <a:bodyPr wrap="none" rtlCol="0" anchor="t"/>
          <a:lstStyle/>
          <a:p>
            <a:pPr algn="ctr" indent="0" marL="0">
              <a:lnSpc>
                <a:spcPts val="2660"/>
              </a:lnSpc>
              <a:buNone/>
            </a:pPr>
            <a:r>
              <a:rPr lang="en-US" sz="2128" b="1" spc="-28" kern="0" dirty="0">
                <a:solidFill>
                  <a:srgbClr val="272525"/>
                </a:solidFill>
                <a:latin typeface="adonis-web" pitchFamily="34" charset="0"/>
                <a:ea typeface="adonis-web" pitchFamily="34" charset="-122"/>
                <a:cs typeface="adonis-web" pitchFamily="34" charset="-120"/>
              </a:rPr>
              <a:t>3</a:t>
            </a:r>
            <a:endParaRPr lang="en-US" sz="2128" dirty="0"/>
          </a:p>
        </p:txBody>
      </p:sp>
      <p:sp>
        <p:nvSpPr>
          <p:cNvPr id="16" name="Text 12"/>
          <p:cNvSpPr/>
          <p:nvPr/>
        </p:nvSpPr>
        <p:spPr>
          <a:xfrm>
            <a:off x="5702260" y="4031694"/>
            <a:ext cx="2251948" cy="281345"/>
          </a:xfrm>
          <a:prstGeom prst="rect">
            <a:avLst/>
          </a:prstGeom>
          <a:noFill/>
          <a:ln/>
        </p:spPr>
        <p:txBody>
          <a:bodyPr wrap="none" rtlCol="0" anchor="t"/>
          <a:lstStyle/>
          <a:p>
            <a:pPr indent="0" marL="0">
              <a:lnSpc>
                <a:spcPts val="2217"/>
              </a:lnSpc>
              <a:buNone/>
            </a:pPr>
            <a:r>
              <a:rPr lang="en-US" sz="1773" b="1" spc="-28" kern="0" dirty="0">
                <a:solidFill>
                  <a:srgbClr val="272525"/>
                </a:solidFill>
                <a:latin typeface="adonis-web" pitchFamily="34" charset="0"/>
                <a:ea typeface="adonis-web" pitchFamily="34" charset="-122"/>
                <a:cs typeface="adonis-web" pitchFamily="34" charset="-120"/>
              </a:rPr>
              <a:t>Enfoque Estratégico</a:t>
            </a:r>
            <a:endParaRPr lang="en-US" sz="1773" dirty="0"/>
          </a:p>
        </p:txBody>
      </p:sp>
      <p:sp>
        <p:nvSpPr>
          <p:cNvPr id="17" name="Text 13"/>
          <p:cNvSpPr/>
          <p:nvPr/>
        </p:nvSpPr>
        <p:spPr>
          <a:xfrm>
            <a:off x="5990511" y="4421029"/>
            <a:ext cx="7180540" cy="1152525"/>
          </a:xfrm>
          <a:prstGeom prst="rect">
            <a:avLst/>
          </a:prstGeom>
          <a:noFill/>
          <a:ln/>
        </p:spPr>
        <p:txBody>
          <a:bodyPr wrap="square" rtlCol="0" anchor="t"/>
          <a:lstStyle/>
          <a:p>
            <a:pPr algn="l" marL="342900" indent="-342900">
              <a:lnSpc>
                <a:spcPts val="2270"/>
              </a:lnSpc>
              <a:buSzPct val="100000"/>
              <a:buFont typeface="+mj-lt"/>
              <a:buAutoNum type="arabicPeriod" startAt="1"/>
            </a:pPr>
            <a:r>
              <a:rPr lang="en-US" sz="1419" b="1" spc="-28" kern="0" dirty="0">
                <a:solidFill>
                  <a:srgbClr val="272525"/>
                </a:solidFill>
                <a:latin typeface="Source Sans Pro" pitchFamily="34" charset="0"/>
                <a:ea typeface="Source Sans Pro" pitchFamily="34" charset="-122"/>
                <a:cs typeface="Source Sans Pro" pitchFamily="34" charset="-120"/>
              </a:rPr>
              <a:t>Desarrollo Económico y Productivo:</a:t>
            </a:r>
            <a:pPr algn="l" indent="0" marL="0">
              <a:lnSpc>
                <a:spcPts val="2270"/>
              </a:lnSpc>
              <a:buNone/>
            </a:pPr>
            <a:r>
              <a:rPr lang="en-US" sz="1419" spc="-28" kern="0" dirty="0">
                <a:solidFill>
                  <a:srgbClr val="272525"/>
                </a:solidFill>
                <a:latin typeface="Source Sans Pro" pitchFamily="34" charset="0"/>
                <a:ea typeface="Source Sans Pro" pitchFamily="34" charset="-122"/>
                <a:cs typeface="Source Sans Pro" pitchFamily="34" charset="-120"/>
              </a:rPr>
              <a:t> Implementar programas y proyectos que fomenten el desarrollo de actividades económicas productivas, especialmente en el ámbito del arte y oficios. Esto implica proporcionar capacitación, recursos y apoyo técnico para empoderar a mujeres, jóvenes y niños en situación de extrema pobreza.</a:t>
            </a:r>
            <a:endParaRPr lang="en-US" sz="1419" dirty="0"/>
          </a:p>
        </p:txBody>
      </p:sp>
      <p:sp>
        <p:nvSpPr>
          <p:cNvPr id="18" name="Text 14"/>
          <p:cNvSpPr/>
          <p:nvPr/>
        </p:nvSpPr>
        <p:spPr>
          <a:xfrm>
            <a:off x="5990511" y="5645587"/>
            <a:ext cx="7180540" cy="864394"/>
          </a:xfrm>
          <a:prstGeom prst="rect">
            <a:avLst/>
          </a:prstGeom>
          <a:noFill/>
          <a:ln/>
        </p:spPr>
        <p:txBody>
          <a:bodyPr wrap="square" rtlCol="0" anchor="t"/>
          <a:lstStyle/>
          <a:p>
            <a:pPr algn="l" marL="342900" indent="-342900">
              <a:lnSpc>
                <a:spcPts val="2270"/>
              </a:lnSpc>
              <a:buSzPct val="100000"/>
              <a:buFont typeface="+mj-lt"/>
              <a:buAutoNum type="arabicPeriod" startAt="2"/>
            </a:pPr>
            <a:r>
              <a:rPr lang="en-US" sz="1419" b="1" spc="-28" kern="0" dirty="0">
                <a:solidFill>
                  <a:srgbClr val="272525"/>
                </a:solidFill>
                <a:latin typeface="Source Sans Pro" pitchFamily="34" charset="0"/>
                <a:ea typeface="Source Sans Pro" pitchFamily="34" charset="-122"/>
                <a:cs typeface="Source Sans Pro" pitchFamily="34" charset="-120"/>
              </a:rPr>
              <a:t>Fortalecimiento Comunitario y Asociativo:</a:t>
            </a:r>
            <a:pPr algn="l" indent="0" marL="0">
              <a:lnSpc>
                <a:spcPts val="2270"/>
              </a:lnSpc>
              <a:buNone/>
            </a:pPr>
            <a:r>
              <a:rPr lang="en-US" sz="1419" spc="-28" kern="0" dirty="0">
                <a:solidFill>
                  <a:srgbClr val="272525"/>
                </a:solidFill>
                <a:latin typeface="Source Sans Pro" pitchFamily="34" charset="0"/>
                <a:ea typeface="Source Sans Pro" pitchFamily="34" charset="-122"/>
                <a:cs typeface="Source Sans Pro" pitchFamily="34" charset="-120"/>
              </a:rPr>
              <a:t> Promover la solidaridad y la ayuda mutua mediante el fortalecimiento de asociaciones y redes comunitarias. Esto incluye facilitar la creación de granjas y el acceso a tierras para actividades agrícolas como medios de vida sostenibles.</a:t>
            </a:r>
            <a:endParaRPr lang="en-US" sz="1419" dirty="0"/>
          </a:p>
        </p:txBody>
      </p:sp>
      <p:sp>
        <p:nvSpPr>
          <p:cNvPr id="19" name="Text 15"/>
          <p:cNvSpPr/>
          <p:nvPr/>
        </p:nvSpPr>
        <p:spPr>
          <a:xfrm>
            <a:off x="5990511" y="6582013"/>
            <a:ext cx="7180540" cy="864394"/>
          </a:xfrm>
          <a:prstGeom prst="rect">
            <a:avLst/>
          </a:prstGeom>
          <a:noFill/>
          <a:ln/>
        </p:spPr>
        <p:txBody>
          <a:bodyPr wrap="square" rtlCol="0" anchor="t"/>
          <a:lstStyle/>
          <a:p>
            <a:pPr algn="l" marL="342900" indent="-342900">
              <a:lnSpc>
                <a:spcPts val="2270"/>
              </a:lnSpc>
              <a:buSzPct val="100000"/>
              <a:buFont typeface="+mj-lt"/>
              <a:buAutoNum type="arabicPeriod" startAt="3"/>
            </a:pPr>
            <a:r>
              <a:rPr lang="en-US" sz="1419" b="1" spc="-28" kern="0" dirty="0">
                <a:solidFill>
                  <a:srgbClr val="272525"/>
                </a:solidFill>
                <a:latin typeface="Source Sans Pro" pitchFamily="34" charset="0"/>
                <a:ea typeface="Source Sans Pro" pitchFamily="34" charset="-122"/>
                <a:cs typeface="Source Sans Pro" pitchFamily="34" charset="-120"/>
              </a:rPr>
              <a:t>Erradicación de la Pobreza Extrema:</a:t>
            </a:r>
            <a:pPr algn="l" indent="0" marL="0">
              <a:lnSpc>
                <a:spcPts val="2270"/>
              </a:lnSpc>
              <a:buNone/>
            </a:pPr>
            <a:r>
              <a:rPr lang="en-US" sz="1419" spc="-28" kern="0" dirty="0">
                <a:solidFill>
                  <a:srgbClr val="272525"/>
                </a:solidFill>
                <a:latin typeface="Source Sans Pro" pitchFamily="34" charset="0"/>
                <a:ea typeface="Source Sans Pro" pitchFamily="34" charset="-122"/>
                <a:cs typeface="Source Sans Pro" pitchFamily="34" charset="-120"/>
              </a:rPr>
              <a:t> Enfocarse en la erradicación de la pobreza extrema mediante programas específicos que aborden las necesidades fundamentales de las comunidades vulnerables. Esto puede implicar la entrega de herramientas, recursos básicos y capacitación para</a:t>
            </a:r>
            <a:endParaRPr lang="en-US" sz="1419" dirty="0"/>
          </a:p>
        </p:txBody>
      </p:sp>
      <p:pic>
        <p:nvPicPr>
          <p:cNvPr id="2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894993"/>
            <a:ext cx="5554980" cy="694373"/>
          </a:xfrm>
          <a:prstGeom prst="rect">
            <a:avLst/>
          </a:prstGeom>
          <a:noFill/>
          <a:ln/>
        </p:spPr>
        <p:txBody>
          <a:bodyPr wrap="non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Misión</a:t>
            </a:r>
            <a:endParaRPr lang="en-US" sz="4374" dirty="0"/>
          </a:p>
        </p:txBody>
      </p:sp>
      <p:sp>
        <p:nvSpPr>
          <p:cNvPr id="5" name="Shape 2"/>
          <p:cNvSpPr/>
          <p:nvPr/>
        </p:nvSpPr>
        <p:spPr>
          <a:xfrm>
            <a:off x="2348389" y="2033707"/>
            <a:ext cx="4855726" cy="3427809"/>
          </a:xfrm>
          <a:prstGeom prst="roundRect">
            <a:avLst>
              <a:gd name="adj" fmla="val 2917"/>
            </a:avLst>
          </a:prstGeom>
          <a:solidFill>
            <a:srgbClr val="EBD0FB"/>
          </a:solidFill>
          <a:ln w="7620">
            <a:solidFill>
              <a:srgbClr val="D1B6E1"/>
            </a:solidFill>
            <a:prstDash val="solid"/>
          </a:ln>
        </p:spPr>
      </p:sp>
      <p:sp>
        <p:nvSpPr>
          <p:cNvPr id="6" name="Text 3"/>
          <p:cNvSpPr/>
          <p:nvPr/>
        </p:nvSpPr>
        <p:spPr>
          <a:xfrm>
            <a:off x="2578179" y="2263497"/>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Promover Paz</a:t>
            </a:r>
            <a:endParaRPr lang="en-US" sz="2187" dirty="0"/>
          </a:p>
        </p:txBody>
      </p:sp>
      <p:sp>
        <p:nvSpPr>
          <p:cNvPr id="7" name="Text 4"/>
          <p:cNvSpPr/>
          <p:nvPr/>
        </p:nvSpPr>
        <p:spPr>
          <a:xfrm>
            <a:off x="2578179" y="2743914"/>
            <a:ext cx="4396145"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La fundación trabaja incansablemente para promover una cultura de paz, reconciliación y no repetición de la violencia en Colombia.</a:t>
            </a:r>
            <a:endParaRPr lang="en-US" sz="1750" dirty="0"/>
          </a:p>
        </p:txBody>
      </p:sp>
      <p:sp>
        <p:nvSpPr>
          <p:cNvPr id="8" name="Shape 5"/>
          <p:cNvSpPr/>
          <p:nvPr/>
        </p:nvSpPr>
        <p:spPr>
          <a:xfrm>
            <a:off x="7426285" y="2033707"/>
            <a:ext cx="4855726" cy="3427809"/>
          </a:xfrm>
          <a:prstGeom prst="roundRect">
            <a:avLst>
              <a:gd name="adj" fmla="val 2917"/>
            </a:avLst>
          </a:prstGeom>
          <a:solidFill>
            <a:srgbClr val="EBD0FB"/>
          </a:solidFill>
          <a:ln w="7620">
            <a:solidFill>
              <a:srgbClr val="D1B6E1"/>
            </a:solidFill>
            <a:prstDash val="solid"/>
          </a:ln>
        </p:spPr>
      </p:sp>
      <p:sp>
        <p:nvSpPr>
          <p:cNvPr id="9" name="Text 6"/>
          <p:cNvSpPr/>
          <p:nvPr/>
        </p:nvSpPr>
        <p:spPr>
          <a:xfrm>
            <a:off x="7656076" y="2263497"/>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Honrar Memoria</a:t>
            </a:r>
            <a:endParaRPr lang="en-US" sz="2187" dirty="0"/>
          </a:p>
        </p:txBody>
      </p:sp>
      <p:sp>
        <p:nvSpPr>
          <p:cNvPr id="10" name="Text 7"/>
          <p:cNvSpPr/>
          <p:nvPr/>
        </p:nvSpPr>
        <p:spPr>
          <a:xfrm>
            <a:off x="7656076" y="2743914"/>
            <a:ext cx="4396145"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La misión de esta fundación es el fortalecimiento la solidaridad la ayuda mutua con la base fundamental de la erradicar la pobreza extrema brindando las herramientas necesarias con la finalidad de hacer granjas para las asociadas y consecución de tierra para el desarrollo de dicha actividad.</a:t>
            </a:r>
            <a:endParaRPr lang="en-US" sz="1750" dirty="0"/>
          </a:p>
        </p:txBody>
      </p:sp>
      <p:sp>
        <p:nvSpPr>
          <p:cNvPr id="11" name="Shape 8"/>
          <p:cNvSpPr/>
          <p:nvPr/>
        </p:nvSpPr>
        <p:spPr>
          <a:xfrm>
            <a:off x="2348389" y="5683687"/>
            <a:ext cx="9933503" cy="1650802"/>
          </a:xfrm>
          <a:prstGeom prst="roundRect">
            <a:avLst>
              <a:gd name="adj" fmla="val 6057"/>
            </a:avLst>
          </a:prstGeom>
          <a:solidFill>
            <a:srgbClr val="EBD0FB"/>
          </a:solidFill>
          <a:ln w="7620">
            <a:solidFill>
              <a:srgbClr val="D1B6E1"/>
            </a:solidFill>
            <a:prstDash val="solid"/>
          </a:ln>
        </p:spPr>
      </p:sp>
      <p:sp>
        <p:nvSpPr>
          <p:cNvPr id="12" name="Text 9"/>
          <p:cNvSpPr/>
          <p:nvPr/>
        </p:nvSpPr>
        <p:spPr>
          <a:xfrm>
            <a:off x="2578179" y="5913477"/>
            <a:ext cx="2928699"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Empoderar Comunidades</a:t>
            </a:r>
            <a:endParaRPr lang="en-US" sz="2187" dirty="0"/>
          </a:p>
        </p:txBody>
      </p:sp>
      <p:sp>
        <p:nvSpPr>
          <p:cNvPr id="13" name="Text 10"/>
          <p:cNvSpPr/>
          <p:nvPr/>
        </p:nvSpPr>
        <p:spPr>
          <a:xfrm>
            <a:off x="2578179" y="6393894"/>
            <a:ext cx="9473922"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Empoderar a las comunidades afectadas por el conflicto, brindando herramientas y oportunidades para la construcción de paz.</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1148"/>
          </a:xfrm>
          <a:prstGeom prst="rect">
            <a:avLst/>
          </a:prstGeom>
        </p:spPr>
      </p:pic>
      <p:sp>
        <p:nvSpPr>
          <p:cNvPr id="5" name="Shape 1"/>
          <p:cNvSpPr/>
          <p:nvPr/>
        </p:nvSpPr>
        <p:spPr>
          <a:xfrm>
            <a:off x="0" y="0"/>
            <a:ext cx="14630400" cy="8231148"/>
          </a:xfrm>
          <a:prstGeom prst="rect">
            <a:avLst/>
          </a:prstGeom>
          <a:solidFill>
            <a:srgbClr val="FFFFFF">
              <a:alpha val="85000"/>
            </a:srgbClr>
          </a:solidFill>
          <a:ln/>
        </p:spPr>
      </p:sp>
      <p:sp>
        <p:nvSpPr>
          <p:cNvPr id="6" name="Text 2"/>
          <p:cNvSpPr/>
          <p:nvPr/>
        </p:nvSpPr>
        <p:spPr>
          <a:xfrm>
            <a:off x="2650688" y="573762"/>
            <a:ext cx="5216843" cy="652105"/>
          </a:xfrm>
          <a:prstGeom prst="rect">
            <a:avLst/>
          </a:prstGeom>
          <a:noFill/>
          <a:ln/>
        </p:spPr>
        <p:txBody>
          <a:bodyPr wrap="none" rtlCol="0" anchor="t"/>
          <a:lstStyle/>
          <a:p>
            <a:pPr indent="0" marL="0">
              <a:lnSpc>
                <a:spcPts val="5135"/>
              </a:lnSpc>
              <a:buNone/>
            </a:pPr>
            <a:r>
              <a:rPr lang="en-US" sz="4108" b="1" spc="-33" kern="0" dirty="0">
                <a:solidFill>
                  <a:srgbClr val="FF75D3"/>
                </a:solidFill>
                <a:latin typeface="adonis-web" pitchFamily="34" charset="0"/>
                <a:ea typeface="adonis-web" pitchFamily="34" charset="-122"/>
                <a:cs typeface="adonis-web" pitchFamily="34" charset="-120"/>
              </a:rPr>
              <a:t>Visión</a:t>
            </a:r>
            <a:endParaRPr lang="en-US" sz="4108" dirty="0"/>
          </a:p>
        </p:txBody>
      </p:sp>
      <p:sp>
        <p:nvSpPr>
          <p:cNvPr id="7" name="Shape 3"/>
          <p:cNvSpPr/>
          <p:nvPr/>
        </p:nvSpPr>
        <p:spPr>
          <a:xfrm>
            <a:off x="2650688" y="3930372"/>
            <a:ext cx="9328904" cy="41672"/>
          </a:xfrm>
          <a:prstGeom prst="roundRect">
            <a:avLst>
              <a:gd name="adj" fmla="val 225339"/>
            </a:avLst>
          </a:prstGeom>
          <a:solidFill>
            <a:srgbClr val="D1B6E1"/>
          </a:solidFill>
          <a:ln/>
        </p:spPr>
      </p:sp>
      <p:sp>
        <p:nvSpPr>
          <p:cNvPr id="8" name="Shape 4"/>
          <p:cNvSpPr/>
          <p:nvPr/>
        </p:nvSpPr>
        <p:spPr>
          <a:xfrm>
            <a:off x="4909899" y="3200043"/>
            <a:ext cx="41672" cy="730329"/>
          </a:xfrm>
          <a:prstGeom prst="roundRect">
            <a:avLst>
              <a:gd name="adj" fmla="val 225339"/>
            </a:avLst>
          </a:prstGeom>
          <a:solidFill>
            <a:srgbClr val="D1B6E1"/>
          </a:solidFill>
          <a:ln/>
        </p:spPr>
      </p:sp>
      <p:sp>
        <p:nvSpPr>
          <p:cNvPr id="9" name="Shape 5"/>
          <p:cNvSpPr/>
          <p:nvPr/>
        </p:nvSpPr>
        <p:spPr>
          <a:xfrm>
            <a:off x="4696063" y="3695700"/>
            <a:ext cx="469463" cy="469463"/>
          </a:xfrm>
          <a:prstGeom prst="roundRect">
            <a:avLst>
              <a:gd name="adj" fmla="val 20002"/>
            </a:avLst>
          </a:prstGeom>
          <a:solidFill>
            <a:srgbClr val="EBD0FB"/>
          </a:solidFill>
          <a:ln w="7620">
            <a:solidFill>
              <a:srgbClr val="D1B6E1"/>
            </a:solidFill>
            <a:prstDash val="solid"/>
          </a:ln>
        </p:spPr>
      </p:sp>
      <p:sp>
        <p:nvSpPr>
          <p:cNvPr id="10" name="Text 6"/>
          <p:cNvSpPr/>
          <p:nvPr/>
        </p:nvSpPr>
        <p:spPr>
          <a:xfrm>
            <a:off x="4843820" y="3734753"/>
            <a:ext cx="173950" cy="391239"/>
          </a:xfrm>
          <a:prstGeom prst="rect">
            <a:avLst/>
          </a:prstGeom>
          <a:noFill/>
          <a:ln/>
        </p:spPr>
        <p:txBody>
          <a:bodyPr wrap="none" rtlCol="0" anchor="t"/>
          <a:lstStyle/>
          <a:p>
            <a:pPr algn="ctr" indent="0" marL="0">
              <a:lnSpc>
                <a:spcPts val="3081"/>
              </a:lnSpc>
              <a:buNone/>
            </a:pPr>
            <a:r>
              <a:rPr lang="en-US" sz="2465" b="1" spc="-33" kern="0" dirty="0">
                <a:solidFill>
                  <a:srgbClr val="272525"/>
                </a:solidFill>
                <a:latin typeface="adonis-web" pitchFamily="34" charset="0"/>
                <a:ea typeface="adonis-web" pitchFamily="34" charset="-122"/>
                <a:cs typeface="adonis-web" pitchFamily="34" charset="-120"/>
              </a:rPr>
              <a:t>1</a:t>
            </a:r>
            <a:endParaRPr lang="en-US" sz="2465" dirty="0"/>
          </a:p>
        </p:txBody>
      </p:sp>
      <p:sp>
        <p:nvSpPr>
          <p:cNvPr id="11" name="Text 7"/>
          <p:cNvSpPr/>
          <p:nvPr/>
        </p:nvSpPr>
        <p:spPr>
          <a:xfrm>
            <a:off x="3626525" y="1538764"/>
            <a:ext cx="2608421" cy="325993"/>
          </a:xfrm>
          <a:prstGeom prst="rect">
            <a:avLst/>
          </a:prstGeom>
          <a:noFill/>
          <a:ln/>
        </p:spPr>
        <p:txBody>
          <a:bodyPr wrap="none" rtlCol="0" anchor="t"/>
          <a:lstStyle/>
          <a:p>
            <a:pPr algn="ctr" indent="0" marL="0">
              <a:lnSpc>
                <a:spcPts val="2567"/>
              </a:lnSpc>
              <a:buNone/>
            </a:pPr>
            <a:r>
              <a:rPr lang="en-US" sz="2054" b="1" spc="-33" kern="0" dirty="0">
                <a:solidFill>
                  <a:srgbClr val="272525"/>
                </a:solidFill>
                <a:latin typeface="adonis-web" pitchFamily="34" charset="0"/>
                <a:ea typeface="adonis-web" pitchFamily="34" charset="-122"/>
                <a:cs typeface="adonis-web" pitchFamily="34" charset="-120"/>
              </a:rPr>
              <a:t>Una Colombia en Paz</a:t>
            </a:r>
            <a:endParaRPr lang="en-US" sz="2054" dirty="0"/>
          </a:p>
        </p:txBody>
      </p:sp>
      <p:sp>
        <p:nvSpPr>
          <p:cNvPr id="12" name="Text 8"/>
          <p:cNvSpPr/>
          <p:nvPr/>
        </p:nvSpPr>
        <p:spPr>
          <a:xfrm>
            <a:off x="2859286" y="1989892"/>
            <a:ext cx="4142899" cy="1001554"/>
          </a:xfrm>
          <a:prstGeom prst="rect">
            <a:avLst/>
          </a:prstGeom>
          <a:noFill/>
          <a:ln/>
        </p:spPr>
        <p:txBody>
          <a:bodyPr wrap="square" rtlCol="0" anchor="t"/>
          <a:lstStyle/>
          <a:p>
            <a:pPr algn="ctr" indent="0" marL="0">
              <a:lnSpc>
                <a:spcPts val="2629"/>
              </a:lnSpc>
              <a:buNone/>
            </a:pPr>
            <a:r>
              <a:rPr lang="en-US" sz="1643" spc="-33" kern="0" dirty="0">
                <a:solidFill>
                  <a:srgbClr val="272525"/>
                </a:solidFill>
                <a:latin typeface="Source Sans Pro" pitchFamily="34" charset="0"/>
                <a:ea typeface="Source Sans Pro" pitchFamily="34" charset="-122"/>
                <a:cs typeface="Source Sans Pro" pitchFamily="34" charset="-120"/>
              </a:rPr>
              <a:t>Visualizamos una Colombia en la que se haya superado el ciclo de violencia y se construya una sociedad justa y equitativa.</a:t>
            </a:r>
            <a:endParaRPr lang="en-US" sz="1643" dirty="0"/>
          </a:p>
        </p:txBody>
      </p:sp>
      <p:sp>
        <p:nvSpPr>
          <p:cNvPr id="13" name="Shape 9"/>
          <p:cNvSpPr/>
          <p:nvPr/>
        </p:nvSpPr>
        <p:spPr>
          <a:xfrm>
            <a:off x="7294245" y="3930372"/>
            <a:ext cx="41672" cy="730329"/>
          </a:xfrm>
          <a:prstGeom prst="roundRect">
            <a:avLst>
              <a:gd name="adj" fmla="val 225339"/>
            </a:avLst>
          </a:prstGeom>
          <a:solidFill>
            <a:srgbClr val="D1B6E1"/>
          </a:solidFill>
          <a:ln/>
        </p:spPr>
      </p:sp>
      <p:sp>
        <p:nvSpPr>
          <p:cNvPr id="14" name="Shape 10"/>
          <p:cNvSpPr/>
          <p:nvPr/>
        </p:nvSpPr>
        <p:spPr>
          <a:xfrm>
            <a:off x="7080409" y="3695700"/>
            <a:ext cx="469463" cy="469463"/>
          </a:xfrm>
          <a:prstGeom prst="roundRect">
            <a:avLst>
              <a:gd name="adj" fmla="val 20002"/>
            </a:avLst>
          </a:prstGeom>
          <a:solidFill>
            <a:srgbClr val="EBD0FB"/>
          </a:solidFill>
          <a:ln w="7620">
            <a:solidFill>
              <a:srgbClr val="D1B6E1"/>
            </a:solidFill>
            <a:prstDash val="solid"/>
          </a:ln>
        </p:spPr>
      </p:sp>
      <p:sp>
        <p:nvSpPr>
          <p:cNvPr id="15" name="Text 11"/>
          <p:cNvSpPr/>
          <p:nvPr/>
        </p:nvSpPr>
        <p:spPr>
          <a:xfrm>
            <a:off x="7228165" y="3734753"/>
            <a:ext cx="173950" cy="391239"/>
          </a:xfrm>
          <a:prstGeom prst="rect">
            <a:avLst/>
          </a:prstGeom>
          <a:noFill/>
          <a:ln/>
        </p:spPr>
        <p:txBody>
          <a:bodyPr wrap="none" rtlCol="0" anchor="t"/>
          <a:lstStyle/>
          <a:p>
            <a:pPr algn="ctr" indent="0" marL="0">
              <a:lnSpc>
                <a:spcPts val="3081"/>
              </a:lnSpc>
              <a:buNone/>
            </a:pPr>
            <a:r>
              <a:rPr lang="en-US" sz="2465" b="1" spc="-33" kern="0" dirty="0">
                <a:solidFill>
                  <a:srgbClr val="272525"/>
                </a:solidFill>
                <a:latin typeface="adonis-web" pitchFamily="34" charset="0"/>
                <a:ea typeface="adonis-web" pitchFamily="34" charset="-122"/>
                <a:cs typeface="adonis-web" pitchFamily="34" charset="-120"/>
              </a:rPr>
              <a:t>2</a:t>
            </a:r>
            <a:endParaRPr lang="en-US" sz="2465" dirty="0"/>
          </a:p>
        </p:txBody>
      </p:sp>
      <p:sp>
        <p:nvSpPr>
          <p:cNvPr id="16" name="Text 12"/>
          <p:cNvSpPr/>
          <p:nvPr/>
        </p:nvSpPr>
        <p:spPr>
          <a:xfrm>
            <a:off x="6010870" y="4869299"/>
            <a:ext cx="2608421" cy="325993"/>
          </a:xfrm>
          <a:prstGeom prst="rect">
            <a:avLst/>
          </a:prstGeom>
          <a:noFill/>
          <a:ln/>
        </p:spPr>
        <p:txBody>
          <a:bodyPr wrap="none" rtlCol="0" anchor="t"/>
          <a:lstStyle/>
          <a:p>
            <a:pPr algn="ctr" indent="0" marL="0">
              <a:lnSpc>
                <a:spcPts val="2567"/>
              </a:lnSpc>
              <a:buNone/>
            </a:pPr>
            <a:r>
              <a:rPr lang="en-US" sz="2054" b="1" spc="-33" kern="0" dirty="0">
                <a:solidFill>
                  <a:srgbClr val="272525"/>
                </a:solidFill>
                <a:latin typeface="adonis-web" pitchFamily="34" charset="0"/>
                <a:ea typeface="adonis-web" pitchFamily="34" charset="-122"/>
                <a:cs typeface="adonis-web" pitchFamily="34" charset="-120"/>
              </a:rPr>
              <a:t>Reconciliación Nacional</a:t>
            </a:r>
            <a:endParaRPr lang="en-US" sz="2054" dirty="0"/>
          </a:p>
        </p:txBody>
      </p:sp>
      <p:sp>
        <p:nvSpPr>
          <p:cNvPr id="17" name="Text 13"/>
          <p:cNvSpPr/>
          <p:nvPr/>
        </p:nvSpPr>
        <p:spPr>
          <a:xfrm>
            <a:off x="5243632" y="5320427"/>
            <a:ext cx="4142899" cy="2336959"/>
          </a:xfrm>
          <a:prstGeom prst="rect">
            <a:avLst/>
          </a:prstGeom>
          <a:noFill/>
          <a:ln/>
        </p:spPr>
        <p:txBody>
          <a:bodyPr wrap="square" rtlCol="0" anchor="t"/>
          <a:lstStyle/>
          <a:p>
            <a:pPr algn="ctr" indent="0" marL="0">
              <a:lnSpc>
                <a:spcPts val="2629"/>
              </a:lnSpc>
              <a:buNone/>
            </a:pPr>
            <a:r>
              <a:rPr lang="en-US" sz="1643" spc="-33" kern="0" dirty="0">
                <a:solidFill>
                  <a:srgbClr val="272525"/>
                </a:solidFill>
                <a:latin typeface="Source Sans Pro" pitchFamily="34" charset="0"/>
                <a:ea typeface="Source Sans Pro" pitchFamily="34" charset="-122"/>
                <a:cs typeface="Source Sans Pro" pitchFamily="34" charset="-120"/>
              </a:rPr>
              <a:t>La fundación Policarpa Salavarrieta por la paz y no repetición se ve en unos años, unas familias que serán menos vulnerables con fortalecimiento asociativo y con herramientas necesarias para laborar en el campo, jóvenes capacitados en distintos niveles educativos y niños con un buen futuro y porvenir.</a:t>
            </a:r>
            <a:endParaRPr lang="en-US" sz="1643" dirty="0"/>
          </a:p>
        </p:txBody>
      </p:sp>
      <p:sp>
        <p:nvSpPr>
          <p:cNvPr id="18" name="Shape 14"/>
          <p:cNvSpPr/>
          <p:nvPr/>
        </p:nvSpPr>
        <p:spPr>
          <a:xfrm>
            <a:off x="9678591" y="3200043"/>
            <a:ext cx="41672" cy="730329"/>
          </a:xfrm>
          <a:prstGeom prst="roundRect">
            <a:avLst>
              <a:gd name="adj" fmla="val 225339"/>
            </a:avLst>
          </a:prstGeom>
          <a:solidFill>
            <a:srgbClr val="D1B6E1"/>
          </a:solidFill>
          <a:ln/>
        </p:spPr>
      </p:sp>
      <p:sp>
        <p:nvSpPr>
          <p:cNvPr id="19" name="Shape 15"/>
          <p:cNvSpPr/>
          <p:nvPr/>
        </p:nvSpPr>
        <p:spPr>
          <a:xfrm>
            <a:off x="9464754" y="3695700"/>
            <a:ext cx="469463" cy="469463"/>
          </a:xfrm>
          <a:prstGeom prst="roundRect">
            <a:avLst>
              <a:gd name="adj" fmla="val 20002"/>
            </a:avLst>
          </a:prstGeom>
          <a:solidFill>
            <a:srgbClr val="EBD0FB"/>
          </a:solidFill>
          <a:ln w="7620">
            <a:solidFill>
              <a:srgbClr val="D1B6E1"/>
            </a:solidFill>
            <a:prstDash val="solid"/>
          </a:ln>
        </p:spPr>
      </p:sp>
      <p:sp>
        <p:nvSpPr>
          <p:cNvPr id="20" name="Text 16"/>
          <p:cNvSpPr/>
          <p:nvPr/>
        </p:nvSpPr>
        <p:spPr>
          <a:xfrm>
            <a:off x="9612511" y="3734753"/>
            <a:ext cx="173950" cy="391239"/>
          </a:xfrm>
          <a:prstGeom prst="rect">
            <a:avLst/>
          </a:prstGeom>
          <a:noFill/>
          <a:ln/>
        </p:spPr>
        <p:txBody>
          <a:bodyPr wrap="none" rtlCol="0" anchor="t"/>
          <a:lstStyle/>
          <a:p>
            <a:pPr algn="ctr" indent="0" marL="0">
              <a:lnSpc>
                <a:spcPts val="3081"/>
              </a:lnSpc>
              <a:buNone/>
            </a:pPr>
            <a:r>
              <a:rPr lang="en-US" sz="2465" b="1" spc="-33" kern="0" dirty="0">
                <a:solidFill>
                  <a:srgbClr val="272525"/>
                </a:solidFill>
                <a:latin typeface="adonis-web" pitchFamily="34" charset="0"/>
                <a:ea typeface="adonis-web" pitchFamily="34" charset="-122"/>
                <a:cs typeface="adonis-web" pitchFamily="34" charset="-120"/>
              </a:rPr>
              <a:t>3</a:t>
            </a:r>
            <a:endParaRPr lang="en-US" sz="2465" dirty="0"/>
          </a:p>
        </p:txBody>
      </p:sp>
      <p:sp>
        <p:nvSpPr>
          <p:cNvPr id="21" name="Text 17"/>
          <p:cNvSpPr/>
          <p:nvPr/>
        </p:nvSpPr>
        <p:spPr>
          <a:xfrm>
            <a:off x="8395216" y="1538764"/>
            <a:ext cx="2608421" cy="325993"/>
          </a:xfrm>
          <a:prstGeom prst="rect">
            <a:avLst/>
          </a:prstGeom>
          <a:noFill/>
          <a:ln/>
        </p:spPr>
        <p:txBody>
          <a:bodyPr wrap="none" rtlCol="0" anchor="t"/>
          <a:lstStyle/>
          <a:p>
            <a:pPr algn="ctr" indent="0" marL="0">
              <a:lnSpc>
                <a:spcPts val="2567"/>
              </a:lnSpc>
              <a:buNone/>
            </a:pPr>
            <a:r>
              <a:rPr lang="en-US" sz="2054" b="1" spc="-33" kern="0" dirty="0">
                <a:solidFill>
                  <a:srgbClr val="272525"/>
                </a:solidFill>
                <a:latin typeface="adonis-web" pitchFamily="34" charset="0"/>
                <a:ea typeface="adonis-web" pitchFamily="34" charset="-122"/>
                <a:cs typeface="adonis-web" pitchFamily="34" charset="-120"/>
              </a:rPr>
              <a:t>Legado de Policarpa</a:t>
            </a:r>
            <a:endParaRPr lang="en-US" sz="2054" dirty="0"/>
          </a:p>
        </p:txBody>
      </p:sp>
      <p:sp>
        <p:nvSpPr>
          <p:cNvPr id="22" name="Text 18"/>
          <p:cNvSpPr/>
          <p:nvPr/>
        </p:nvSpPr>
        <p:spPr>
          <a:xfrm>
            <a:off x="7627977" y="1989892"/>
            <a:ext cx="4143018" cy="1001554"/>
          </a:xfrm>
          <a:prstGeom prst="rect">
            <a:avLst/>
          </a:prstGeom>
          <a:noFill/>
          <a:ln/>
        </p:spPr>
        <p:txBody>
          <a:bodyPr wrap="square" rtlCol="0" anchor="t"/>
          <a:lstStyle/>
          <a:p>
            <a:pPr algn="ctr" indent="0" marL="0">
              <a:lnSpc>
                <a:spcPts val="2629"/>
              </a:lnSpc>
              <a:buNone/>
            </a:pPr>
            <a:r>
              <a:rPr lang="en-US" sz="1643" spc="-33" kern="0" dirty="0">
                <a:solidFill>
                  <a:srgbClr val="272525"/>
                </a:solidFill>
                <a:latin typeface="Source Sans Pro" pitchFamily="34" charset="0"/>
                <a:ea typeface="Source Sans Pro" pitchFamily="34" charset="-122"/>
                <a:cs typeface="Source Sans Pro" pitchFamily="34" charset="-120"/>
              </a:rPr>
              <a:t>Aspiramos a que el legado de Policarpa Salavarrieta inspire a las nuevas generaciones a luchar por la libertad y la justicia.</a:t>
            </a:r>
            <a:endParaRPr lang="en-US" sz="1643"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556569"/>
          </a:xfrm>
          <a:prstGeom prst="rect">
            <a:avLst/>
          </a:prstGeom>
          <a:solidFill>
            <a:srgbClr val="FFFFFF">
              <a:alpha val="75000"/>
            </a:srgbClr>
          </a:solidFill>
          <a:ln/>
        </p:spPr>
      </p:sp>
      <p:sp>
        <p:nvSpPr>
          <p:cNvPr id="4" name="Text 1"/>
          <p:cNvSpPr/>
          <p:nvPr/>
        </p:nvSpPr>
        <p:spPr>
          <a:xfrm>
            <a:off x="3838456" y="427673"/>
            <a:ext cx="3888462" cy="486013"/>
          </a:xfrm>
          <a:prstGeom prst="rect">
            <a:avLst/>
          </a:prstGeom>
          <a:noFill/>
          <a:ln/>
        </p:spPr>
        <p:txBody>
          <a:bodyPr wrap="none" rtlCol="0" anchor="t"/>
          <a:lstStyle/>
          <a:p>
            <a:pPr indent="0" marL="0">
              <a:lnSpc>
                <a:spcPts val="3827"/>
              </a:lnSpc>
              <a:buNone/>
            </a:pPr>
            <a:r>
              <a:rPr lang="en-US" sz="3062" b="1" spc="-24" kern="0" dirty="0">
                <a:solidFill>
                  <a:srgbClr val="FF75D3"/>
                </a:solidFill>
                <a:latin typeface="adonis-web" pitchFamily="34" charset="0"/>
                <a:ea typeface="adonis-web" pitchFamily="34" charset="-122"/>
                <a:cs typeface="adonis-web" pitchFamily="34" charset="-120"/>
              </a:rPr>
              <a:t>Valores y Principios</a:t>
            </a:r>
            <a:endParaRPr lang="en-US" sz="3062" dirty="0"/>
          </a:p>
        </p:txBody>
      </p:sp>
      <p:pic>
        <p:nvPicPr>
          <p:cNvPr id="5" name="Image 1" descr="preencoded.png">    </p:cNvPr>
          <p:cNvPicPr>
            <a:picLocks noChangeAspect="1"/>
          </p:cNvPicPr>
          <p:nvPr/>
        </p:nvPicPr>
        <p:blipFill>
          <a:blip r:embed="rId2"/>
          <a:stretch>
            <a:fillRect/>
          </a:stretch>
        </p:blipFill>
        <p:spPr>
          <a:xfrm>
            <a:off x="3838456" y="1224677"/>
            <a:ext cx="388739" cy="388739"/>
          </a:xfrm>
          <a:prstGeom prst="rect">
            <a:avLst/>
          </a:prstGeom>
        </p:spPr>
      </p:pic>
      <p:sp>
        <p:nvSpPr>
          <p:cNvPr id="6" name="Text 2"/>
          <p:cNvSpPr/>
          <p:nvPr/>
        </p:nvSpPr>
        <p:spPr>
          <a:xfrm>
            <a:off x="3838456" y="1768912"/>
            <a:ext cx="1563410" cy="729020"/>
          </a:xfrm>
          <a:prstGeom prst="rect">
            <a:avLst/>
          </a:prstGeom>
          <a:noFill/>
          <a:ln/>
        </p:spPr>
        <p:txBody>
          <a:bodyPr wrap="squar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Justicia -Igualdad de derechos y obligaciones</a:t>
            </a:r>
            <a:endParaRPr lang="en-US" sz="1531" dirty="0"/>
          </a:p>
        </p:txBody>
      </p:sp>
      <p:sp>
        <p:nvSpPr>
          <p:cNvPr id="7" name="Text 3"/>
          <p:cNvSpPr/>
          <p:nvPr/>
        </p:nvSpPr>
        <p:spPr>
          <a:xfrm>
            <a:off x="3838456" y="2591157"/>
            <a:ext cx="1563410" cy="746165"/>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Promovemos la justicia social y el respeto a los derechos humanos.</a:t>
            </a:r>
            <a:endParaRPr lang="en-US" sz="1225" dirty="0"/>
          </a:p>
        </p:txBody>
      </p:sp>
      <p:pic>
        <p:nvPicPr>
          <p:cNvPr id="8" name="Image 2" descr="preencoded.png">    </p:cNvPr>
          <p:cNvPicPr>
            <a:picLocks noChangeAspect="1"/>
          </p:cNvPicPr>
          <p:nvPr/>
        </p:nvPicPr>
        <p:blipFill>
          <a:blip r:embed="rId3"/>
          <a:stretch>
            <a:fillRect/>
          </a:stretch>
        </p:blipFill>
        <p:spPr>
          <a:xfrm>
            <a:off x="5635109" y="1224677"/>
            <a:ext cx="388739" cy="388739"/>
          </a:xfrm>
          <a:prstGeom prst="rect">
            <a:avLst/>
          </a:prstGeom>
        </p:spPr>
      </p:pic>
      <p:sp>
        <p:nvSpPr>
          <p:cNvPr id="9" name="Text 4"/>
          <p:cNvSpPr/>
          <p:nvPr/>
        </p:nvSpPr>
        <p:spPr>
          <a:xfrm>
            <a:off x="5635109" y="1768912"/>
            <a:ext cx="1563410"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Solidaridad</a:t>
            </a:r>
            <a:endParaRPr lang="en-US" sz="1531" dirty="0"/>
          </a:p>
        </p:txBody>
      </p:sp>
      <p:sp>
        <p:nvSpPr>
          <p:cNvPr id="10" name="Text 5"/>
          <p:cNvSpPr/>
          <p:nvPr/>
        </p:nvSpPr>
        <p:spPr>
          <a:xfrm>
            <a:off x="5635109" y="2105144"/>
            <a:ext cx="1563410" cy="1243608"/>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Nos unimos en solidaridad con las víctimas y las comunidades afectadas por el conflicto.</a:t>
            </a:r>
            <a:endParaRPr lang="en-US" sz="1225" dirty="0"/>
          </a:p>
        </p:txBody>
      </p:sp>
      <p:pic>
        <p:nvPicPr>
          <p:cNvPr id="11" name="Image 3" descr="preencoded.png">    </p:cNvPr>
          <p:cNvPicPr>
            <a:picLocks noChangeAspect="1"/>
          </p:cNvPicPr>
          <p:nvPr/>
        </p:nvPicPr>
        <p:blipFill>
          <a:blip r:embed="rId4"/>
          <a:stretch>
            <a:fillRect/>
          </a:stretch>
        </p:blipFill>
        <p:spPr>
          <a:xfrm>
            <a:off x="7431762" y="1224677"/>
            <a:ext cx="388739" cy="388739"/>
          </a:xfrm>
          <a:prstGeom prst="rect">
            <a:avLst/>
          </a:prstGeom>
        </p:spPr>
      </p:pic>
      <p:sp>
        <p:nvSpPr>
          <p:cNvPr id="12" name="Text 6"/>
          <p:cNvSpPr/>
          <p:nvPr/>
        </p:nvSpPr>
        <p:spPr>
          <a:xfrm>
            <a:off x="7431762" y="1768912"/>
            <a:ext cx="1563410"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No Violencia</a:t>
            </a:r>
            <a:endParaRPr lang="en-US" sz="1531" dirty="0"/>
          </a:p>
        </p:txBody>
      </p:sp>
      <p:sp>
        <p:nvSpPr>
          <p:cNvPr id="13" name="Text 7"/>
          <p:cNvSpPr/>
          <p:nvPr/>
        </p:nvSpPr>
        <p:spPr>
          <a:xfrm>
            <a:off x="7431762" y="2105144"/>
            <a:ext cx="1563410" cy="2735937"/>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Defendemos y practicamos la no violencia como herramienta de transformación social- Ausencia de cualquier discriminación, ya sea por razones políticas, religiosas, sociales, de etnia o limitaciones físicas.</a:t>
            </a:r>
            <a:endParaRPr lang="en-US" sz="1225" dirty="0"/>
          </a:p>
        </p:txBody>
      </p:sp>
      <p:pic>
        <p:nvPicPr>
          <p:cNvPr id="14" name="Image 4" descr="preencoded.png">    </p:cNvPr>
          <p:cNvPicPr>
            <a:picLocks noChangeAspect="1"/>
          </p:cNvPicPr>
          <p:nvPr/>
        </p:nvPicPr>
        <p:blipFill>
          <a:blip r:embed="rId5"/>
          <a:stretch>
            <a:fillRect/>
          </a:stretch>
        </p:blipFill>
        <p:spPr>
          <a:xfrm>
            <a:off x="9228415" y="1224677"/>
            <a:ext cx="388739" cy="388739"/>
          </a:xfrm>
          <a:prstGeom prst="rect">
            <a:avLst/>
          </a:prstGeom>
        </p:spPr>
      </p:pic>
      <p:sp>
        <p:nvSpPr>
          <p:cNvPr id="15" name="Text 8"/>
          <p:cNvSpPr/>
          <p:nvPr/>
        </p:nvSpPr>
        <p:spPr>
          <a:xfrm>
            <a:off x="9228415" y="1768912"/>
            <a:ext cx="1563529"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Empoderamiento</a:t>
            </a:r>
            <a:endParaRPr lang="en-US" sz="1531" dirty="0"/>
          </a:p>
        </p:txBody>
      </p:sp>
      <p:sp>
        <p:nvSpPr>
          <p:cNvPr id="16" name="Text 9"/>
          <p:cNvSpPr/>
          <p:nvPr/>
        </p:nvSpPr>
        <p:spPr>
          <a:xfrm>
            <a:off x="9228415" y="2105144"/>
            <a:ext cx="1563529" cy="994886"/>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Empoderamos a las comunidades para que sean protagonistas de su propio cambio.</a:t>
            </a:r>
            <a:endParaRPr lang="en-US" sz="1225" dirty="0"/>
          </a:p>
        </p:txBody>
      </p:sp>
      <p:pic>
        <p:nvPicPr>
          <p:cNvPr id="17" name="Image 5" descr="preencoded.png">    </p:cNvPr>
          <p:cNvPicPr>
            <a:picLocks noChangeAspect="1"/>
          </p:cNvPicPr>
          <p:nvPr/>
        </p:nvPicPr>
        <p:blipFill>
          <a:blip r:embed="rId6"/>
          <a:stretch>
            <a:fillRect/>
          </a:stretch>
        </p:blipFill>
        <p:spPr>
          <a:xfrm>
            <a:off x="3838456" y="5307687"/>
            <a:ext cx="388739" cy="388739"/>
          </a:xfrm>
          <a:prstGeom prst="rect">
            <a:avLst/>
          </a:prstGeom>
        </p:spPr>
      </p:pic>
      <p:sp>
        <p:nvSpPr>
          <p:cNvPr id="18" name="Text 10"/>
          <p:cNvSpPr/>
          <p:nvPr/>
        </p:nvSpPr>
        <p:spPr>
          <a:xfrm>
            <a:off x="3838456" y="5851922"/>
            <a:ext cx="1563410" cy="1458039"/>
          </a:xfrm>
          <a:prstGeom prst="rect">
            <a:avLst/>
          </a:prstGeom>
          <a:noFill/>
          <a:ln/>
        </p:spPr>
        <p:txBody>
          <a:bodyPr wrap="squar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Fomentamos la participación activa en las deliberaciones y decisiones democráticas.</a:t>
            </a:r>
            <a:endParaRPr lang="en-US" sz="1531" dirty="0"/>
          </a:p>
        </p:txBody>
      </p:sp>
      <p:sp>
        <p:nvSpPr>
          <p:cNvPr id="19" name="Text 11"/>
          <p:cNvSpPr/>
          <p:nvPr/>
        </p:nvSpPr>
        <p:spPr>
          <a:xfrm>
            <a:off x="3838456" y="7403187"/>
            <a:ext cx="1563410" cy="4725710"/>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Nos dedicamos a fomentar la participación activa en las deliberaciones y decisiones democráticas como un pilar fundamental para construir una sociedad justa y equitativa. Trabajamos incansablemente para promover el diálogo inclusivo y el compromiso cívico, empoderando a las comunidades para que se involucren en la creación de un futuro más próspero y pacífico</a:t>
            </a:r>
            <a:endParaRPr lang="en-US" sz="1225" dirty="0"/>
          </a:p>
        </p:txBody>
      </p:sp>
      <p:pic>
        <p:nvPicPr>
          <p:cNvPr id="20" name="Image 6" descr="preencoded.png">    </p:cNvPr>
          <p:cNvPicPr>
            <a:picLocks noChangeAspect="1"/>
          </p:cNvPicPr>
          <p:nvPr/>
        </p:nvPicPr>
        <p:blipFill>
          <a:blip r:embed="rId7"/>
          <a:stretch>
            <a:fillRect/>
          </a:stretch>
        </p:blipFill>
        <p:spPr>
          <a:xfrm>
            <a:off x="5635109" y="5307687"/>
            <a:ext cx="388739" cy="388739"/>
          </a:xfrm>
          <a:prstGeom prst="rect">
            <a:avLst/>
          </a:prstGeom>
        </p:spPr>
      </p:pic>
      <p:sp>
        <p:nvSpPr>
          <p:cNvPr id="21" name="Text 12"/>
          <p:cNvSpPr/>
          <p:nvPr/>
        </p:nvSpPr>
        <p:spPr>
          <a:xfrm>
            <a:off x="5635109" y="5851922"/>
            <a:ext cx="1563410"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RESPETO</a:t>
            </a:r>
            <a:endParaRPr lang="en-US" sz="1531" dirty="0"/>
          </a:p>
        </p:txBody>
      </p:sp>
      <p:sp>
        <p:nvSpPr>
          <p:cNvPr id="22" name="Text 13"/>
          <p:cNvSpPr/>
          <p:nvPr/>
        </p:nvSpPr>
        <p:spPr>
          <a:xfrm>
            <a:off x="5635109" y="6188154"/>
            <a:ext cx="1563410" cy="1243608"/>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Nuestra misión es fortalecer la solidaridad y la ayuda mutua, con profundo respeto hacia todas las personas</a:t>
            </a:r>
            <a:endParaRPr lang="en-US" sz="1225" dirty="0"/>
          </a:p>
        </p:txBody>
      </p:sp>
      <p:pic>
        <p:nvPicPr>
          <p:cNvPr id="23"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984950"/>
          </a:xfrm>
          <a:prstGeom prst="rect">
            <a:avLst/>
          </a:prstGeom>
          <a:solidFill>
            <a:srgbClr val="FFFFFF">
              <a:alpha val="75000"/>
            </a:srgbClr>
          </a:solidFill>
          <a:ln/>
        </p:spPr>
      </p:sp>
      <p:sp>
        <p:nvSpPr>
          <p:cNvPr id="4" name="Text 1"/>
          <p:cNvSpPr/>
          <p:nvPr/>
        </p:nvSpPr>
        <p:spPr>
          <a:xfrm>
            <a:off x="3838456" y="427673"/>
            <a:ext cx="3888462" cy="486013"/>
          </a:xfrm>
          <a:prstGeom prst="rect">
            <a:avLst/>
          </a:prstGeom>
          <a:noFill/>
          <a:ln/>
        </p:spPr>
        <p:txBody>
          <a:bodyPr wrap="none" rtlCol="0" anchor="t"/>
          <a:lstStyle/>
          <a:p>
            <a:pPr indent="0" marL="0">
              <a:lnSpc>
                <a:spcPts val="3827"/>
              </a:lnSpc>
              <a:buNone/>
            </a:pPr>
            <a:r>
              <a:rPr lang="en-US" sz="3062" b="1" spc="-24" kern="0" dirty="0">
                <a:solidFill>
                  <a:srgbClr val="FF75D3"/>
                </a:solidFill>
                <a:latin typeface="adonis-web" pitchFamily="34" charset="0"/>
                <a:ea typeface="adonis-web" pitchFamily="34" charset="-122"/>
                <a:cs typeface="adonis-web" pitchFamily="34" charset="-120"/>
              </a:rPr>
              <a:t>Áreas de Trabajo</a:t>
            </a:r>
            <a:endParaRPr lang="en-US" sz="3062" dirty="0"/>
          </a:p>
        </p:txBody>
      </p:sp>
      <p:sp>
        <p:nvSpPr>
          <p:cNvPr id="5" name="Text 2"/>
          <p:cNvSpPr/>
          <p:nvPr/>
        </p:nvSpPr>
        <p:spPr>
          <a:xfrm>
            <a:off x="3838456" y="1302425"/>
            <a:ext cx="1453872" cy="486013"/>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Educación para la Paz</a:t>
            </a:r>
            <a:endParaRPr lang="en-US" sz="1531" dirty="0"/>
          </a:p>
        </p:txBody>
      </p:sp>
      <p:sp>
        <p:nvSpPr>
          <p:cNvPr id="6" name="Text 3"/>
          <p:cNvSpPr/>
          <p:nvPr/>
        </p:nvSpPr>
        <p:spPr>
          <a:xfrm>
            <a:off x="3838456" y="1943933"/>
            <a:ext cx="1453872" cy="198977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Desarrollamos programas educativos que fomentan la cultura de paz, la resolución no violenta de conflictos Servicio de Formación arte y oficio.</a:t>
            </a:r>
            <a:endParaRPr lang="en-US" sz="1225" dirty="0"/>
          </a:p>
        </p:txBody>
      </p:sp>
      <p:sp>
        <p:nvSpPr>
          <p:cNvPr id="7" name="Text 4"/>
          <p:cNvSpPr/>
          <p:nvPr/>
        </p:nvSpPr>
        <p:spPr>
          <a:xfrm>
            <a:off x="5679281" y="1302425"/>
            <a:ext cx="1453872" cy="486013"/>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Incidencia Política</a:t>
            </a:r>
            <a:endParaRPr lang="en-US" sz="1531" dirty="0"/>
          </a:p>
        </p:txBody>
      </p:sp>
      <p:sp>
        <p:nvSpPr>
          <p:cNvPr id="8" name="Text 5"/>
          <p:cNvSpPr/>
          <p:nvPr/>
        </p:nvSpPr>
        <p:spPr>
          <a:xfrm>
            <a:off x="5679281" y="1943933"/>
            <a:ext cx="1453872" cy="1741051"/>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Trabajamos en la incidencia política para que se implementen políticas públicas que garanticen la no repetición de la violencia.</a:t>
            </a:r>
            <a:endParaRPr lang="en-US" sz="1225" dirty="0"/>
          </a:p>
        </p:txBody>
      </p:sp>
      <p:sp>
        <p:nvSpPr>
          <p:cNvPr id="9" name="Text 6"/>
          <p:cNvSpPr/>
          <p:nvPr/>
        </p:nvSpPr>
        <p:spPr>
          <a:xfrm>
            <a:off x="7520107" y="1302425"/>
            <a:ext cx="1453872" cy="486013"/>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Servicio de mercadeo</a:t>
            </a:r>
            <a:endParaRPr lang="en-US" sz="1531" dirty="0"/>
          </a:p>
        </p:txBody>
      </p:sp>
      <p:sp>
        <p:nvSpPr>
          <p:cNvPr id="10" name="Text 7"/>
          <p:cNvSpPr/>
          <p:nvPr/>
        </p:nvSpPr>
        <p:spPr>
          <a:xfrm>
            <a:off x="7520107" y="1943933"/>
            <a:ext cx="1453872" cy="1741051"/>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Desarrollamos estrategias de mercadeo personalizadas que se alinean con tus objetivos comerciales y presupuesto.</a:t>
            </a:r>
            <a:endParaRPr lang="en-US" sz="1225" dirty="0"/>
          </a:p>
        </p:txBody>
      </p:sp>
      <p:sp>
        <p:nvSpPr>
          <p:cNvPr id="11" name="Text 8"/>
          <p:cNvSpPr/>
          <p:nvPr/>
        </p:nvSpPr>
        <p:spPr>
          <a:xfrm>
            <a:off x="9360932" y="1302425"/>
            <a:ext cx="1453872" cy="729020"/>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Servicio de agrícola y comercialización</a:t>
            </a:r>
            <a:endParaRPr lang="en-US" sz="1531" dirty="0"/>
          </a:p>
        </p:txBody>
      </p:sp>
      <p:sp>
        <p:nvSpPr>
          <p:cNvPr id="12" name="Text 9"/>
          <p:cNvSpPr/>
          <p:nvPr/>
        </p:nvSpPr>
        <p:spPr>
          <a:xfrm>
            <a:off x="9360932" y="2186940"/>
            <a:ext cx="1453872" cy="1741051"/>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Desarrollo agrícola y la distribución  de productos agrícolas. combina la producción sostenible con estrategias de comercialización .</a:t>
            </a:r>
            <a:endParaRPr lang="en-US" sz="1225" dirty="0"/>
          </a:p>
        </p:txBody>
      </p:sp>
      <p:sp>
        <p:nvSpPr>
          <p:cNvPr id="13" name="Text 10"/>
          <p:cNvSpPr/>
          <p:nvPr/>
        </p:nvSpPr>
        <p:spPr>
          <a:xfrm>
            <a:off x="3838456" y="4388406"/>
            <a:ext cx="1453872" cy="1243965"/>
          </a:xfrm>
          <a:prstGeom prst="rect">
            <a:avLst/>
          </a:prstGeom>
          <a:noFill/>
          <a:ln/>
        </p:spPr>
        <p:txBody>
          <a:bodyPr wrap="square" rtlCol="0" anchor="t"/>
          <a:lstStyle/>
          <a:p>
            <a:pPr indent="0" marL="0">
              <a:lnSpc>
                <a:spcPts val="2449"/>
              </a:lnSpc>
              <a:buNone/>
            </a:pPr>
            <a:r>
              <a:rPr lang="en-US" sz="1531" b="1" spc="-24" kern="0" dirty="0">
                <a:solidFill>
                  <a:srgbClr val="FF75D3"/>
                </a:solidFill>
                <a:latin typeface="Source Sans Pro" pitchFamily="34" charset="0"/>
                <a:ea typeface="Source Sans Pro" pitchFamily="34" charset="-122"/>
                <a:cs typeface="Source Sans Pro" pitchFamily="34" charset="-120"/>
              </a:rPr>
              <a:t>Promover e impulsar proyectos y programas .</a:t>
            </a:r>
            <a:endParaRPr lang="en-US" sz="1531" dirty="0"/>
          </a:p>
        </p:txBody>
      </p:sp>
      <p:sp>
        <p:nvSpPr>
          <p:cNvPr id="14" name="Text 11"/>
          <p:cNvSpPr/>
          <p:nvPr/>
        </p:nvSpPr>
        <p:spPr>
          <a:xfrm>
            <a:off x="3838456" y="5772269"/>
            <a:ext cx="1453872"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De protección y manejo racional de los recursos naturales y del Medio Ambiente</a:t>
            </a:r>
            <a:endParaRPr lang="en-US" sz="1225" dirty="0"/>
          </a:p>
        </p:txBody>
      </p:sp>
      <p:sp>
        <p:nvSpPr>
          <p:cNvPr id="15" name="Text 12"/>
          <p:cNvSpPr/>
          <p:nvPr/>
        </p:nvSpPr>
        <p:spPr>
          <a:xfrm>
            <a:off x="5679281" y="4404003"/>
            <a:ext cx="1453872" cy="972026"/>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Elaborar, presentar, ejecutar programas.</a:t>
            </a:r>
            <a:endParaRPr lang="en-US" sz="1531" dirty="0"/>
          </a:p>
        </p:txBody>
      </p:sp>
      <p:sp>
        <p:nvSpPr>
          <p:cNvPr id="16" name="Text 13"/>
          <p:cNvSpPr/>
          <p:nvPr/>
        </p:nvSpPr>
        <p:spPr>
          <a:xfrm>
            <a:off x="5679281" y="5531525"/>
            <a:ext cx="1453872"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Programa y proyecto de Vivienda Nueva y Mejoramiento de Vivienda</a:t>
            </a:r>
            <a:endParaRPr lang="en-US" sz="1225" dirty="0"/>
          </a:p>
        </p:txBody>
      </p:sp>
      <p:sp>
        <p:nvSpPr>
          <p:cNvPr id="17" name="Text 14"/>
          <p:cNvSpPr/>
          <p:nvPr/>
        </p:nvSpPr>
        <p:spPr>
          <a:xfrm>
            <a:off x="7520107" y="4404003"/>
            <a:ext cx="1453872" cy="1458039"/>
          </a:xfrm>
          <a:prstGeom prst="rect">
            <a:avLst/>
          </a:prstGeom>
          <a:noFill/>
          <a:ln/>
        </p:spPr>
        <p:txBody>
          <a:bodyPr wrap="square" rtlCol="0" anchor="t"/>
          <a:lstStyle/>
          <a:p>
            <a:pPr indent="0" marL="0">
              <a:lnSpc>
                <a:spcPts val="1914"/>
              </a:lnSpc>
              <a:buNone/>
            </a:pPr>
            <a:r>
              <a:rPr lang="en-US" sz="1531" b="1" spc="-24" kern="0" dirty="0">
                <a:solidFill>
                  <a:srgbClr val="AF41F0"/>
                </a:solidFill>
                <a:latin typeface="adonis-web" pitchFamily="34" charset="0"/>
                <a:ea typeface="adonis-web" pitchFamily="34" charset="-122"/>
                <a:cs typeface="adonis-web" pitchFamily="34" charset="-120"/>
              </a:rPr>
              <a:t> </a:t>
            </a:r>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Un Centro de Acopio "Tejas de Zinc, Mercados, Ropa, Colchonetas, menajes"</a:t>
            </a:r>
            <a:endParaRPr lang="en-US" sz="1531" dirty="0"/>
          </a:p>
        </p:txBody>
      </p:sp>
      <p:sp>
        <p:nvSpPr>
          <p:cNvPr id="18" name="Text 15"/>
          <p:cNvSpPr/>
          <p:nvPr/>
        </p:nvSpPr>
        <p:spPr>
          <a:xfrm>
            <a:off x="7520107" y="6017538"/>
            <a:ext cx="1453872" cy="1492329"/>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se recolecte ayudas para situaciones de calamidades o urgencias manifiestas por los desastres naturales.</a:t>
            </a:r>
            <a:endParaRPr lang="en-US" sz="1225" dirty="0"/>
          </a:p>
        </p:txBody>
      </p:sp>
      <p:sp>
        <p:nvSpPr>
          <p:cNvPr id="19" name="Text 16"/>
          <p:cNvSpPr/>
          <p:nvPr/>
        </p:nvSpPr>
        <p:spPr>
          <a:xfrm>
            <a:off x="9360932" y="4404003"/>
            <a:ext cx="1453872" cy="729020"/>
          </a:xfrm>
          <a:prstGeom prst="rect">
            <a:avLst/>
          </a:prstGeom>
          <a:noFill/>
          <a:ln/>
        </p:spPr>
        <p:txBody>
          <a:bodyPr wrap="square" rtlCol="0" anchor="t"/>
          <a:lstStyle/>
          <a:p>
            <a:pPr indent="0" marL="0">
              <a:lnSpc>
                <a:spcPts val="1914"/>
              </a:lnSpc>
              <a:buNone/>
            </a:pPr>
            <a:r>
              <a:rPr lang="en-US" sz="1531" b="1" spc="-24" kern="0" dirty="0">
                <a:solidFill>
                  <a:srgbClr val="FF75D3"/>
                </a:solidFill>
                <a:latin typeface="adonis-web" pitchFamily="34" charset="0"/>
                <a:ea typeface="adonis-web" pitchFamily="34" charset="-122"/>
                <a:cs typeface="adonis-web" pitchFamily="34" charset="-120"/>
              </a:rPr>
              <a:t>Servicio de Recreación y Deporte</a:t>
            </a:r>
            <a:endParaRPr lang="en-US" sz="1531" dirty="0"/>
          </a:p>
        </p:txBody>
      </p:sp>
      <p:sp>
        <p:nvSpPr>
          <p:cNvPr id="20" name="Text 17"/>
          <p:cNvSpPr/>
          <p:nvPr/>
        </p:nvSpPr>
        <p:spPr>
          <a:xfrm>
            <a:off x="9360932" y="5288518"/>
            <a:ext cx="1453872" cy="198977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Nos dedicamos a promover un estilo de vida activo y saludable a través de actividades recreativas y deportivas diseñadas para todas las edades y habilidades. </a:t>
            </a:r>
            <a:endParaRPr lang="en-US" sz="1225" dirty="0"/>
          </a:p>
        </p:txBody>
      </p:sp>
      <p:pic>
        <p:nvPicPr>
          <p:cNvPr id="21" name="Image 1" descr="preencoded.png">    </p:cNvPr>
          <p:cNvPicPr>
            <a:picLocks noChangeAspect="1"/>
          </p:cNvPicPr>
          <p:nvPr/>
        </p:nvPicPr>
        <p:blipFill>
          <a:blip r:embed="rId2"/>
          <a:stretch>
            <a:fillRect/>
          </a:stretch>
        </p:blipFill>
        <p:spPr>
          <a:xfrm>
            <a:off x="3838456" y="7824668"/>
            <a:ext cx="777597" cy="1244203"/>
          </a:xfrm>
          <a:prstGeom prst="rect">
            <a:avLst/>
          </a:prstGeom>
        </p:spPr>
      </p:pic>
      <p:sp>
        <p:nvSpPr>
          <p:cNvPr id="22" name="Text 18"/>
          <p:cNvSpPr/>
          <p:nvPr/>
        </p:nvSpPr>
        <p:spPr>
          <a:xfrm>
            <a:off x="4849297" y="7980164"/>
            <a:ext cx="1944172"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Donaciones</a:t>
            </a:r>
            <a:endParaRPr lang="en-US" sz="1531" dirty="0"/>
          </a:p>
        </p:txBody>
      </p:sp>
      <p:sp>
        <p:nvSpPr>
          <p:cNvPr id="23" name="Text 19"/>
          <p:cNvSpPr/>
          <p:nvPr/>
        </p:nvSpPr>
        <p:spPr>
          <a:xfrm>
            <a:off x="4849297" y="8316397"/>
            <a:ext cx="5942648" cy="248722"/>
          </a:xfrm>
          <a:prstGeom prst="rect">
            <a:avLst/>
          </a:prstGeom>
          <a:noFill/>
          <a:ln/>
        </p:spPr>
        <p:txBody>
          <a:bodyPr wrap="non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Conviértete en un(a) donante y apoya nuestros programas que transforman vidas.</a:t>
            </a:r>
            <a:endParaRPr lang="en-US" sz="1225" dirty="0"/>
          </a:p>
        </p:txBody>
      </p:sp>
      <p:pic>
        <p:nvPicPr>
          <p:cNvPr id="24" name="Image 2" descr="preencoded.png">    </p:cNvPr>
          <p:cNvPicPr>
            <a:picLocks noChangeAspect="1"/>
          </p:cNvPicPr>
          <p:nvPr/>
        </p:nvPicPr>
        <p:blipFill>
          <a:blip r:embed="rId3"/>
          <a:stretch>
            <a:fillRect/>
          </a:stretch>
        </p:blipFill>
        <p:spPr>
          <a:xfrm>
            <a:off x="3838456" y="9068872"/>
            <a:ext cx="777597" cy="1244203"/>
          </a:xfrm>
          <a:prstGeom prst="rect">
            <a:avLst/>
          </a:prstGeom>
        </p:spPr>
      </p:pic>
      <p:sp>
        <p:nvSpPr>
          <p:cNvPr id="25" name="Text 20"/>
          <p:cNvSpPr/>
          <p:nvPr/>
        </p:nvSpPr>
        <p:spPr>
          <a:xfrm>
            <a:off x="4849297" y="9224367"/>
            <a:ext cx="1944172"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Voluntariado</a:t>
            </a:r>
            <a:endParaRPr lang="en-US" sz="1531" dirty="0"/>
          </a:p>
        </p:txBody>
      </p:sp>
      <p:sp>
        <p:nvSpPr>
          <p:cNvPr id="26" name="Text 21"/>
          <p:cNvSpPr/>
          <p:nvPr/>
        </p:nvSpPr>
        <p:spPr>
          <a:xfrm>
            <a:off x="4849297" y="9560600"/>
            <a:ext cx="5942648" cy="248722"/>
          </a:xfrm>
          <a:prstGeom prst="rect">
            <a:avLst/>
          </a:prstGeom>
          <a:noFill/>
          <a:ln/>
        </p:spPr>
        <p:txBody>
          <a:bodyPr wrap="non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Únete a nuestro equipo de voluntarios y contribuye directamente a la construcción de paz.</a:t>
            </a:r>
            <a:endParaRPr lang="en-US" sz="1225" dirty="0"/>
          </a:p>
        </p:txBody>
      </p:sp>
      <p:pic>
        <p:nvPicPr>
          <p:cNvPr id="27" name="Image 3" descr="preencoded.png">    </p:cNvPr>
          <p:cNvPicPr>
            <a:picLocks noChangeAspect="1"/>
          </p:cNvPicPr>
          <p:nvPr/>
        </p:nvPicPr>
        <p:blipFill>
          <a:blip r:embed="rId4"/>
          <a:stretch>
            <a:fillRect/>
          </a:stretch>
        </p:blipFill>
        <p:spPr>
          <a:xfrm>
            <a:off x="3838456" y="10313075"/>
            <a:ext cx="777597" cy="1244203"/>
          </a:xfrm>
          <a:prstGeom prst="rect">
            <a:avLst/>
          </a:prstGeom>
        </p:spPr>
      </p:pic>
      <p:sp>
        <p:nvSpPr>
          <p:cNvPr id="28" name="Text 22"/>
          <p:cNvSpPr/>
          <p:nvPr/>
        </p:nvSpPr>
        <p:spPr>
          <a:xfrm>
            <a:off x="4849297" y="10468570"/>
            <a:ext cx="1944172" cy="243007"/>
          </a:xfrm>
          <a:prstGeom prst="rect">
            <a:avLst/>
          </a:prstGeom>
          <a:noFill/>
          <a:ln/>
        </p:spPr>
        <p:txBody>
          <a:bodyPr wrap="none" rtlCol="0" anchor="t"/>
          <a:lstStyle/>
          <a:p>
            <a:pPr algn="l" indent="0" marL="0">
              <a:lnSpc>
                <a:spcPts val="1914"/>
              </a:lnSpc>
              <a:buNone/>
            </a:pPr>
            <a:r>
              <a:rPr lang="en-US" sz="1531" b="1" spc="-24" kern="0" dirty="0">
                <a:solidFill>
                  <a:srgbClr val="272525"/>
                </a:solidFill>
                <a:latin typeface="adonis-web" pitchFamily="34" charset="0"/>
                <a:ea typeface="adonis-web" pitchFamily="34" charset="-122"/>
                <a:cs typeface="adonis-web" pitchFamily="34" charset="-120"/>
              </a:rPr>
              <a:t>Alianzas</a:t>
            </a:r>
            <a:endParaRPr lang="en-US" sz="1531" dirty="0"/>
          </a:p>
        </p:txBody>
      </p:sp>
      <p:sp>
        <p:nvSpPr>
          <p:cNvPr id="29" name="Text 23"/>
          <p:cNvSpPr/>
          <p:nvPr/>
        </p:nvSpPr>
        <p:spPr>
          <a:xfrm>
            <a:off x="4849297" y="10804803"/>
            <a:ext cx="5942648" cy="497443"/>
          </a:xfrm>
          <a:prstGeom prst="rect">
            <a:avLst/>
          </a:prstGeom>
          <a:noFill/>
          <a:ln/>
        </p:spPr>
        <p:txBody>
          <a:bodyPr wrap="square" rtlCol="0" anchor="t"/>
          <a:lstStyle/>
          <a:p>
            <a:pPr algn="l"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Establece una alianza estratégica con la fundación y acompaña nuestro trabajo a nivel local y nacional.</a:t>
            </a:r>
            <a:endParaRPr lang="en-US" sz="1225" dirty="0"/>
          </a:p>
        </p:txBody>
      </p:sp>
      <p:pic>
        <p:nvPicPr>
          <p:cNvPr id="3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726996"/>
            <a:ext cx="7477601" cy="1388745"/>
          </a:xfrm>
          <a:prstGeom prst="rect">
            <a:avLst/>
          </a:prstGeom>
          <a:noFill/>
          <a:ln/>
        </p:spPr>
        <p:txBody>
          <a:bodyPr wrap="squar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Síguenos en Nuestras Redes Sociales</a:t>
            </a:r>
            <a:endParaRPr lang="en-US" sz="4374" dirty="0"/>
          </a:p>
        </p:txBody>
      </p:sp>
      <p:sp>
        <p:nvSpPr>
          <p:cNvPr id="6" name="Text 2"/>
          <p:cNvSpPr/>
          <p:nvPr/>
        </p:nvSpPr>
        <p:spPr>
          <a:xfrm>
            <a:off x="833199" y="2448997"/>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Mantente conectado con la Fundación Policarpa Salavarrieta a través de nuestras redes sociales. Entérate de nuestras últimas noticias, eventos y oportunidades de participación. ¡Únete a nuestra comunidad en línea y sé parte de nuestro importante trabajo!</a:t>
            </a:r>
            <a:endParaRPr lang="en-US" sz="1750" dirty="0"/>
          </a:p>
        </p:txBody>
      </p:sp>
      <p:sp>
        <p:nvSpPr>
          <p:cNvPr id="7" name="Text 3"/>
          <p:cNvSpPr/>
          <p:nvPr/>
        </p:nvSpPr>
        <p:spPr>
          <a:xfrm>
            <a:off x="833199" y="4120515"/>
            <a:ext cx="7477601" cy="355402"/>
          </a:xfrm>
          <a:prstGeom prst="rect">
            <a:avLst/>
          </a:prstGeom>
          <a:noFill/>
          <a:ln/>
        </p:spPr>
        <p:txBody>
          <a:bodyPr wrap="none" rtlCol="0" anchor="t"/>
          <a:lstStyle/>
          <a:p>
            <a:pPr indent="0" marL="0">
              <a:lnSpc>
                <a:spcPts val="2799"/>
              </a:lnSpc>
              <a:buNone/>
            </a:pPr>
            <a:r>
              <a:rPr lang="en-US" sz="1750" u="sng" spc="-35" kern="0" dirty="0">
                <a:solidFill>
                  <a:srgbClr val="5E98F1"/>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Instagram (@fundacion_cimarrona)</a:t>
            </a:r>
            <a:endParaRPr lang="en-US" sz="1750" dirty="0"/>
          </a:p>
        </p:txBody>
      </p:sp>
      <p:sp>
        <p:nvSpPr>
          <p:cNvPr id="8" name="Text 4"/>
          <p:cNvSpPr/>
          <p:nvPr/>
        </p:nvSpPr>
        <p:spPr>
          <a:xfrm>
            <a:off x="833199" y="4725829"/>
            <a:ext cx="7477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 </a:t>
            </a:r>
            <a:pPr indent="0" marL="0">
              <a:lnSpc>
                <a:spcPts val="2799"/>
              </a:lnSpc>
              <a:buNone/>
            </a:pPr>
            <a:r>
              <a:rPr lang="en-US" sz="1750" u="sng" spc="-35" kern="0" dirty="0">
                <a:solidFill>
                  <a:srgbClr val="5E98F1"/>
                </a:solidFill>
                <a:latin typeface="Source Sans Pro" pitchFamily="34" charset="0"/>
                <a:ea typeface="Source Sans Pro" pitchFamily="34" charset="-122"/>
                <a:cs typeface="Source Sans Pro"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https://www.facebook.com/profile.php?id=61559580596594</a:t>
            </a:r>
            <a:endParaRPr lang="en-US" sz="1750" dirty="0"/>
          </a:p>
        </p:txBody>
      </p:sp>
      <p:sp>
        <p:nvSpPr>
          <p:cNvPr id="9" name="Text 5"/>
          <p:cNvSpPr/>
          <p:nvPr/>
        </p:nvSpPr>
        <p:spPr>
          <a:xfrm>
            <a:off x="833199" y="5331143"/>
            <a:ext cx="7477601" cy="355402"/>
          </a:xfrm>
          <a:prstGeom prst="rect">
            <a:avLst/>
          </a:prstGeom>
          <a:noFill/>
          <a:ln/>
        </p:spPr>
        <p:txBody>
          <a:bodyPr wrap="none" rtlCol="0" anchor="t"/>
          <a:lstStyle/>
          <a:p>
            <a:pPr indent="0" marL="0">
              <a:lnSpc>
                <a:spcPts val="2799"/>
              </a:lnSpc>
              <a:buNone/>
            </a:pPr>
            <a:r>
              <a:rPr lang="en-US" sz="1750" u="sng" spc="-35" kern="0" dirty="0">
                <a:solidFill>
                  <a:srgbClr val="5E98F1"/>
                </a:solidFill>
                <a:latin typeface="Source Sans Pro" pitchFamily="34" charset="0"/>
                <a:ea typeface="Source Sans Pro" pitchFamily="34" charset="-122"/>
                <a:cs typeface="Source Sans Pro" pitchFamily="34" charset="-120"/>
                <a:hlinkClick r:id="rId5" invalidUrl="" action="" tgtFrame="" tooltip="" history="1" highlightClick="0" endSnd="0">
                  <a:extLst>
                    <a:ext uri="{A12FA001-AC4F-418D-AE19-62706E023703}">
                      <ahyp:hlinkClr xmlns:ahyp="http://schemas.microsoft.com/office/drawing/2018/hyperlinkcolor" val="tx"/>
                    </a:ext>
                  </a:extLst>
                </a:hlinkClick>
              </a:rPr>
              <a:t>linkedin.com/in/fundacion-policarpa-paz-02a796308</a:t>
            </a:r>
            <a:endParaRPr lang="en-US" sz="1750" dirty="0"/>
          </a:p>
        </p:txBody>
      </p:sp>
      <p:sp>
        <p:nvSpPr>
          <p:cNvPr id="10" name="Text 6"/>
          <p:cNvSpPr/>
          <p:nvPr/>
        </p:nvSpPr>
        <p:spPr>
          <a:xfrm>
            <a:off x="833199" y="5936456"/>
            <a:ext cx="7477601" cy="355402"/>
          </a:xfrm>
          <a:prstGeom prst="rect">
            <a:avLst/>
          </a:prstGeom>
          <a:noFill/>
          <a:ln/>
        </p:spPr>
        <p:txBody>
          <a:bodyPr wrap="none" rtlCol="0" anchor="t"/>
          <a:lstStyle/>
          <a:p>
            <a:pPr indent="0" marL="0">
              <a:lnSpc>
                <a:spcPts val="2799"/>
              </a:lnSpc>
              <a:buNone/>
            </a:pPr>
            <a:r>
              <a:rPr lang="en-US" sz="1750" u="sng" spc="-35" kern="0" dirty="0">
                <a:solidFill>
                  <a:srgbClr val="5E98F1"/>
                </a:solidFill>
                <a:latin typeface="Source Sans Pro" pitchFamily="34" charset="0"/>
                <a:ea typeface="Source Sans Pro" pitchFamily="34" charset="-122"/>
                <a:cs typeface="Source Sans Pro"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https://www.youtube.com/@FundacionPolicarpaSalavarrieta</a:t>
            </a:r>
            <a:endParaRPr lang="en-US" sz="1750" dirty="0"/>
          </a:p>
        </p:txBody>
      </p:sp>
      <p:sp>
        <p:nvSpPr>
          <p:cNvPr id="11" name="Text 7"/>
          <p:cNvSpPr/>
          <p:nvPr/>
        </p:nvSpPr>
        <p:spPr>
          <a:xfrm>
            <a:off x="833199" y="6541770"/>
            <a:ext cx="7477601" cy="355402"/>
          </a:xfrm>
          <a:prstGeom prst="rect">
            <a:avLst/>
          </a:prstGeom>
          <a:noFill/>
          <a:ln/>
        </p:spPr>
        <p:txBody>
          <a:bodyPr wrap="none" rtlCol="0" anchor="t"/>
          <a:lstStyle/>
          <a:p>
            <a:pPr indent="0" marL="0">
              <a:lnSpc>
                <a:spcPts val="2799"/>
              </a:lnSpc>
              <a:buNone/>
            </a:pPr>
            <a:endParaRPr lang="en-US" sz="1750" dirty="0"/>
          </a:p>
        </p:txBody>
      </p:sp>
      <p:sp>
        <p:nvSpPr>
          <p:cNvPr id="12" name="Text 8"/>
          <p:cNvSpPr/>
          <p:nvPr/>
        </p:nvSpPr>
        <p:spPr>
          <a:xfrm>
            <a:off x="833199" y="7147084"/>
            <a:ext cx="7477601" cy="355402"/>
          </a:xfrm>
          <a:prstGeom prst="rect">
            <a:avLst/>
          </a:prstGeom>
          <a:noFill/>
          <a:ln/>
        </p:spPr>
        <p:txBody>
          <a:bodyPr wrap="none" rtlCol="0" anchor="t"/>
          <a:lstStyle/>
          <a:p>
            <a:pPr indent="0" marL="0">
              <a:lnSpc>
                <a:spcPts val="2799"/>
              </a:lnSpc>
              <a:buNone/>
            </a:pPr>
            <a:endParaRPr lang="en-US" sz="1750" dirty="0"/>
          </a:p>
        </p:txBody>
      </p:sp>
      <p:pic>
        <p:nvPicPr>
          <p:cNvPr id="13" name="Image 2"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2024-05-08T20:40:44Z</dcterms:created>
  <dcterms:modified xsi:type="dcterms:W3CDTF">2024-05-08T20:40:44Z</dcterms:modified>
</cp:coreProperties>
</file>